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3" r:id="rId8"/>
    <p:sldId id="264" r:id="rId9"/>
    <p:sldId id="265" r:id="rId10"/>
    <p:sldId id="267" r:id="rId11"/>
    <p:sldId id="269" r:id="rId12"/>
    <p:sldId id="268" r:id="rId13"/>
    <p:sldId id="266" r:id="rId14"/>
    <p:sldId id="276" r:id="rId15"/>
    <p:sldId id="277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>
        <p:scale>
          <a:sx n="60" d="100"/>
          <a:sy n="60" d="100"/>
        </p:scale>
        <p:origin x="840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18234-8CAD-4EC4-9B3E-4BCDD66BA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E7C032C-A27C-4F90-8886-115B639AF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4DD0BB-B099-42C2-A580-AB96CD846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D68AC-5537-474E-835B-95F59CA27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512310-54F2-42CE-9550-6C4DF56BD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1437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99D9E-B49C-4694-A178-7C0F8C393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EF130F-912E-40F7-A9DF-A6F41FA93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9D1386-70AA-4228-86C5-57AAF6CD7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F7DE4F-8176-4C31-BC10-0E7D9DDAD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3FF4A5-D9C7-404A-BEDE-D5285FBB1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646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5D9AB-6A62-4814-84C5-D63FDFEB2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674E63-F204-4BE2-A8EE-F1F30161F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F2160F-8BE3-4FAF-9B8C-FEEA81E89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4CB5C4-55B2-4968-8A4E-4947E7A10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BA2129-AE72-40F3-B16B-1D0B1976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2717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5BE5CB-F38E-4DEA-90A5-ABD9F44CB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2343AD-31A1-46C7-94C6-DB78F4D168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660A23-1BC6-4933-AF97-DCFA9EF28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CEB958-739E-4F97-9D87-1C490E2A1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4B8A8C-CB8A-4815-8E54-4F134E66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274E97-B9A7-4F45-9E63-8396FCA7D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4308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B4935-70BA-48BD-946A-DD2FCE7B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61FDD3-604D-469A-9660-BB32C7E0C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93A68B-96F0-4FEE-8D6F-FC94CF3F8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79195F5-53BC-42B3-A228-13471EAEA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ADCE30-F7E5-43B4-914B-17656D61C0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89F4C18-1774-4E9D-BEAD-C3DFD5869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F527E6D-184F-44C6-B4B1-E6ABF3CD6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B8F0B81-C554-41C9-AE30-4563AE7CE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350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107491-969E-49C0-887B-60C4D3785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AE72A31-DA33-49A5-83E8-C9583407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6F3284E-42CF-42D7-B2EF-DFFDE52A7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05A7BA2-EA84-4896-BD72-83F6F7BC0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0312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C711BDC-2A76-40D6-921A-155BC821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FE03DA3-0CFF-4D83-B7E1-738C0305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64A7D1-9499-4E77-9662-548398068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665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21FB74-7DBF-4AB2-B96A-7B2BE8B53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BF9D7-8222-4AB7-8426-31D241CF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F5D112-23A9-47F8-AEE3-F74F1243B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54DFD8-F970-4205-BC80-93A2BDFAC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0004A9-CF4E-47F1-BCDE-05C658B8B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CC0162-3613-44D4-ACE0-13B931DC8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6391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F36626-EC4A-4AF0-A51F-707423D96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230EB99-DBF5-4415-BF12-D56ECD6856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C939FF-02EC-4607-B4E5-00E7CEFAD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364B04-5B1C-4350-AAD9-62A80146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5E9380-42E6-4F3D-B8FD-4CAE39C8B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AEEDBD-4248-41C3-A2B5-B6A6CE88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581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1F0AB-12BC-47DD-AC0F-E920113E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70B13EC-981A-4DAB-899D-6AEE87D53C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01F9D2-92EB-4979-9FA6-55049D778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ACC5CC-5657-4F47-95BF-AED9867C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2FCBC0-5964-48F9-9645-F69F3D75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7516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F8072F-D02F-4DA9-938E-E688AE45A0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A0E4E9-397D-4738-B324-0DCF7EFA4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5A3FF-B22E-46F7-A6B6-F258B67F5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6AE5F3-9BAA-44AB-B1A2-38FA4A45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609B0F-27B5-465B-955E-CA1591339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7474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9E4D622-F7B9-4401-AD54-E4D55A5A1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180B3F-6FC5-4E6F-ADD0-76098541B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863AE6-BFD0-48B4-BB1A-D3CA9D149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2860B-9F01-41BD-9E71-D50B5E902312}" type="datetimeFigureOut">
              <a:rPr lang="es-CL" smtClean="0"/>
              <a:t>03-09-20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3CD6E8-5207-4204-BF4F-EC59EEFCF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4040A4-EFE8-4D66-8F50-7DA16E36B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AF2B9-A018-4C45-A9BA-441402FE0B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0660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audio" Target="../media/audio2.wav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1.wav"/><Relationship Id="rId7" Type="http://schemas.openxmlformats.org/officeDocument/2006/relationships/audio" Target="../media/audio2.wav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1.wav"/><Relationship Id="rId7" Type="http://schemas.openxmlformats.org/officeDocument/2006/relationships/audio" Target="../media/audio2.wav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10.png"/><Relationship Id="rId4" Type="http://schemas.openxmlformats.org/officeDocument/2006/relationships/image" Target="../media/image20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audio" Target="../media/audio1.wav"/><Relationship Id="rId7" Type="http://schemas.openxmlformats.org/officeDocument/2006/relationships/image" Target="../media/image32.png"/><Relationship Id="rId2" Type="http://schemas.openxmlformats.org/officeDocument/2006/relationships/image" Target="../media/image29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audio" Target="../media/audio2.wav"/><Relationship Id="rId10" Type="http://schemas.openxmlformats.org/officeDocument/2006/relationships/image" Target="../media/image6.png"/><Relationship Id="rId4" Type="http://schemas.openxmlformats.org/officeDocument/2006/relationships/image" Target="../media/image30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asto, exterior, tabla, césped&#10;&#10;Descripción generada automáticamente">
            <a:extLst>
              <a:ext uri="{FF2B5EF4-FFF2-40B4-BE49-F238E27FC236}">
                <a16:creationId xmlns:a16="http://schemas.microsoft.com/office/drawing/2014/main" id="{C52986E1-B5B1-4B46-AC8F-BC31B94FFC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n 12" descr="Imagen que contiene negro, viendo, blanco, frente&#10;&#10;Descripción generada automáticamente">
            <a:extLst>
              <a:ext uri="{FF2B5EF4-FFF2-40B4-BE49-F238E27FC236}">
                <a16:creationId xmlns:a16="http://schemas.microsoft.com/office/drawing/2014/main" id="{58F16A53-3195-4B93-BB54-0534C6D4AD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0" r="27832"/>
          <a:stretch/>
        </p:blipFill>
        <p:spPr>
          <a:xfrm>
            <a:off x="7315200" y="619278"/>
            <a:ext cx="3171949" cy="5116359"/>
          </a:xfrm>
          <a:prstGeom prst="rect">
            <a:avLst/>
          </a:prstGeom>
        </p:spPr>
      </p:pic>
      <p:pic>
        <p:nvPicPr>
          <p:cNvPr id="17" name="Imagen 16" descr="Imagen que contiene rosa, sostener, morado, juguete&#10;&#10;Descripción generada automáticamente">
            <a:extLst>
              <a:ext uri="{FF2B5EF4-FFF2-40B4-BE49-F238E27FC236}">
                <a16:creationId xmlns:a16="http://schemas.microsoft.com/office/drawing/2014/main" id="{35585D5B-DC47-40B0-B470-ED76112749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1" r="12317"/>
          <a:stretch/>
        </p:blipFill>
        <p:spPr>
          <a:xfrm>
            <a:off x="0" y="2363475"/>
            <a:ext cx="3171949" cy="4537702"/>
          </a:xfrm>
          <a:prstGeom prst="rect">
            <a:avLst/>
          </a:prstGeom>
        </p:spPr>
      </p:pic>
      <p:sp>
        <p:nvSpPr>
          <p:cNvPr id="18" name="Diagrama de flujo: terminador 17">
            <a:extLst>
              <a:ext uri="{FF2B5EF4-FFF2-40B4-BE49-F238E27FC236}">
                <a16:creationId xmlns:a16="http://schemas.microsoft.com/office/drawing/2014/main" id="{CCBA2481-58A1-4AD4-81A1-D02CB12D7CC8}"/>
              </a:ext>
            </a:extLst>
          </p:cNvPr>
          <p:cNvSpPr/>
          <p:nvPr/>
        </p:nvSpPr>
        <p:spPr>
          <a:xfrm>
            <a:off x="177688" y="165294"/>
            <a:ext cx="4032797" cy="150229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err="1">
                <a:solidFill>
                  <a:srgbClr val="7030A0"/>
                </a:solidFill>
                <a:latin typeface="Abadi" panose="020B0604020104020204" pitchFamily="34" charset="0"/>
              </a:rPr>
              <a:t>Masha</a:t>
            </a:r>
            <a:r>
              <a:rPr lang="es-CL" b="1" dirty="0">
                <a:solidFill>
                  <a:srgbClr val="7030A0"/>
                </a:solidFill>
                <a:latin typeface="Abadi" panose="020B0604020104020204" pitchFamily="34" charset="0"/>
              </a:rPr>
              <a:t> y el Oso van a aprender las palabras que empiezan con las vocales A E I O U, </a:t>
            </a:r>
          </a:p>
          <a:p>
            <a:pPr algn="ctr"/>
            <a:r>
              <a:rPr lang="es-CL" b="1" dirty="0">
                <a:solidFill>
                  <a:srgbClr val="7030A0"/>
                </a:solidFill>
                <a:latin typeface="Abadi" panose="020B0604020104020204" pitchFamily="34" charset="0"/>
              </a:rPr>
              <a:t>¿Las conoces?</a:t>
            </a:r>
            <a:endParaRPr lang="es-CL" sz="2400" b="1" dirty="0">
              <a:solidFill>
                <a:srgbClr val="7030A0"/>
              </a:solidFill>
              <a:latin typeface="Abadi" panose="020B0604020104020204" pitchFamily="34" charset="0"/>
            </a:endParaRPr>
          </a:p>
        </p:txBody>
      </p:sp>
      <p:sp>
        <p:nvSpPr>
          <p:cNvPr id="19" name="Elips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030A7C-BDE6-4638-8DF6-2BE7EE61272C}"/>
              </a:ext>
            </a:extLst>
          </p:cNvPr>
          <p:cNvSpPr/>
          <p:nvPr/>
        </p:nvSpPr>
        <p:spPr>
          <a:xfrm>
            <a:off x="10281987" y="5734619"/>
            <a:ext cx="1587500" cy="96678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CL" sz="1600" dirty="0">
                <a:latin typeface="Aharoni" panose="02010803020104030203" pitchFamily="2" charset="-79"/>
                <a:cs typeface="Aharoni" panose="02010803020104030203" pitchFamily="2" charset="-79"/>
              </a:rPr>
              <a:t>EMPEZAR</a:t>
            </a:r>
          </a:p>
        </p:txBody>
      </p:sp>
      <p:pic>
        <p:nvPicPr>
          <p:cNvPr id="2" name="videoplayback">
            <a:hlinkClick r:id="" action="ppaction://media"/>
            <a:extLst>
              <a:ext uri="{FF2B5EF4-FFF2-40B4-BE49-F238E27FC236}">
                <a16:creationId xmlns:a16="http://schemas.microsoft.com/office/drawing/2014/main" id="{F66C7650-8B63-4E73-BF41-0180923386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9357" y="52575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4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606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abla, pequeño, pasto, flor&#10;&#10;Descripción generada automáticamente">
            <a:extLst>
              <a:ext uri="{FF2B5EF4-FFF2-40B4-BE49-F238E27FC236}">
                <a16:creationId xmlns:a16="http://schemas.microsoft.com/office/drawing/2014/main" id="{C8A8C336-DB10-48C2-86A3-DB5A4823B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Imagen 8" descr="Un insecto de color verde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51310488-CED1-422F-AA0D-85CBB744ED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3" b="19543"/>
          <a:stretch/>
        </p:blipFill>
        <p:spPr>
          <a:xfrm>
            <a:off x="5174583" y="0"/>
            <a:ext cx="3526588" cy="2356590"/>
          </a:xfrm>
          <a:prstGeom prst="rect">
            <a:avLst/>
          </a:prstGeom>
        </p:spPr>
      </p:pic>
      <p:pic>
        <p:nvPicPr>
          <p:cNvPr id="11" name="Imagen 10" descr="Imagen que contiene animal, oscuro, hombre, negro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4127385F-59B6-4802-98A7-BEE3DB332A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6" t="11011" r="23914" b="8438"/>
          <a:stretch/>
        </p:blipFill>
        <p:spPr>
          <a:xfrm>
            <a:off x="8614930" y="1671654"/>
            <a:ext cx="3011620" cy="2542859"/>
          </a:xfrm>
          <a:prstGeom prst="rect">
            <a:avLst/>
          </a:prstGeom>
        </p:spPr>
      </p:pic>
      <p:pic>
        <p:nvPicPr>
          <p:cNvPr id="13" name="Imagen 12" descr="Imagen que contiene aeronave, transporte, avión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660B828F-4DB7-4AC9-8F8C-FBCA1055F9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64" b="31396"/>
          <a:stretch/>
        </p:blipFill>
        <p:spPr>
          <a:xfrm>
            <a:off x="6096000" y="3864432"/>
            <a:ext cx="5489495" cy="2121111"/>
          </a:xfrm>
          <a:prstGeom prst="rect">
            <a:avLst/>
          </a:prstGeom>
        </p:spPr>
      </p:pic>
      <p:pic>
        <p:nvPicPr>
          <p:cNvPr id="15" name="Imagen 14" descr="Una oveja con la boca abierta&#10;&#10;Descripción generada automáticamente">
            <a:hlinkClick r:id="" action="ppaction://noaction">
              <a:snd r:embed="rId7" name="explode.wav"/>
            </a:hlinkClick>
            <a:extLst>
              <a:ext uri="{FF2B5EF4-FFF2-40B4-BE49-F238E27FC236}">
                <a16:creationId xmlns:a16="http://schemas.microsoft.com/office/drawing/2014/main" id="{8CF22948-9763-46BF-9A36-CD7B6C4B2F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4" b="8406"/>
          <a:stretch/>
        </p:blipFill>
        <p:spPr>
          <a:xfrm>
            <a:off x="2293934" y="4271554"/>
            <a:ext cx="3057096" cy="2479276"/>
          </a:xfrm>
          <a:prstGeom prst="rect">
            <a:avLst/>
          </a:prstGeom>
        </p:spPr>
      </p:pic>
      <p:pic>
        <p:nvPicPr>
          <p:cNvPr id="17" name="Imagen 16" descr="Imagen que contiene tabla, pequeño, negro, par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BF39EB9C-DCF3-4AC2-9C21-2F3CA73ABB6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46"/>
          <a:stretch/>
        </p:blipFill>
        <p:spPr>
          <a:xfrm rot="20833382">
            <a:off x="2408" y="4276800"/>
            <a:ext cx="2942487" cy="2051367"/>
          </a:xfrm>
          <a:prstGeom prst="rect">
            <a:avLst/>
          </a:prstGeom>
        </p:spPr>
      </p:pic>
      <p:pic>
        <p:nvPicPr>
          <p:cNvPr id="19" name="Imagen 18" descr="Imagen que contiene reloj, torre&#10;&#10;Descripción generada automáticamente">
            <a:hlinkClick r:id="" action="ppaction://noaction">
              <a:snd r:embed="rId7" name="explode.wav"/>
            </a:hlinkClick>
            <a:extLst>
              <a:ext uri="{FF2B5EF4-FFF2-40B4-BE49-F238E27FC236}">
                <a16:creationId xmlns:a16="http://schemas.microsoft.com/office/drawing/2014/main" id="{459FD262-B692-48EB-9785-2BA8004E70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35" y="2721934"/>
            <a:ext cx="1591063" cy="1549619"/>
          </a:xfrm>
          <a:prstGeom prst="rect">
            <a:avLst/>
          </a:prstGeom>
        </p:spPr>
      </p:pic>
      <p:sp>
        <p:nvSpPr>
          <p:cNvPr id="20" name="Diagrama de flujo: terminador 19">
            <a:extLst>
              <a:ext uri="{FF2B5EF4-FFF2-40B4-BE49-F238E27FC236}">
                <a16:creationId xmlns:a16="http://schemas.microsoft.com/office/drawing/2014/main" id="{3E41F833-0D41-4377-8EDC-2AADCCE4A1A9}"/>
              </a:ext>
            </a:extLst>
          </p:cNvPr>
          <p:cNvSpPr/>
          <p:nvPr/>
        </p:nvSpPr>
        <p:spPr>
          <a:xfrm>
            <a:off x="8863843" y="84679"/>
            <a:ext cx="3165485" cy="150229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err="1">
                <a:solidFill>
                  <a:srgbClr val="7030A0"/>
                </a:solidFill>
                <a:latin typeface="Abadi" panose="020B0604020104020204" pitchFamily="34" charset="0"/>
              </a:rPr>
              <a:t>Masha</a:t>
            </a:r>
            <a:r>
              <a:rPr lang="es-CL" b="1" dirty="0">
                <a:solidFill>
                  <a:srgbClr val="7030A0"/>
                </a:solidFill>
                <a:latin typeface="Abadi" panose="020B0604020104020204" pitchFamily="34" charset="0"/>
              </a:rPr>
              <a:t> debe atrapar todos los objetos que empiecen con la vocal “A”. </a:t>
            </a:r>
          </a:p>
          <a:p>
            <a:pPr algn="ctr"/>
            <a:r>
              <a:rPr lang="es-CL" b="1" dirty="0">
                <a:solidFill>
                  <a:srgbClr val="7030A0"/>
                </a:solidFill>
                <a:latin typeface="Abadi" panose="020B0604020104020204" pitchFamily="34" charset="0"/>
              </a:rPr>
              <a:t>Hazles </a:t>
            </a:r>
            <a:r>
              <a:rPr lang="es-CL" b="1" dirty="0" err="1">
                <a:solidFill>
                  <a:srgbClr val="7030A0"/>
                </a:solidFill>
                <a:latin typeface="Abadi" panose="020B0604020104020204" pitchFamily="34" charset="0"/>
              </a:rPr>
              <a:t>click</a:t>
            </a:r>
            <a:endParaRPr lang="es-CL" b="1" dirty="0">
              <a:solidFill>
                <a:srgbClr val="7030A0"/>
              </a:solidFill>
              <a:latin typeface="Abadi" panose="020B0604020104020204" pitchFamily="34" charset="0"/>
            </a:endParaRPr>
          </a:p>
        </p:txBody>
      </p:sp>
      <p:sp>
        <p:nvSpPr>
          <p:cNvPr id="22" name="Rombo 2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2535B59-EF08-4ABA-8D42-D4F2992CB636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386752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0.10911 -0.6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56" y="-3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94 0.20532 L -0.38086 0.0719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3" y="-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11022E-16 L -0.51966 -0.4527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90" y="-2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-0.66276 -0.188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38" y="-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tabla, agua, verde, parado&#10;&#10;Descripción generada automáticamente">
            <a:extLst>
              <a:ext uri="{FF2B5EF4-FFF2-40B4-BE49-F238E27FC236}">
                <a16:creationId xmlns:a16="http://schemas.microsoft.com/office/drawing/2014/main" id="{1A501523-B6D6-4A2B-A70C-EA49939C18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n 10" descr="Imagen que contiene exterior, edificio, blanco, alto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645A3EC6-0BC2-4A8A-AAC6-09D338463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525" y="1981514"/>
            <a:ext cx="3545517" cy="3545517"/>
          </a:xfrm>
          <a:prstGeom prst="rect">
            <a:avLst/>
          </a:prstGeom>
        </p:spPr>
      </p:pic>
      <p:pic>
        <p:nvPicPr>
          <p:cNvPr id="13" name="Imagen 12" descr="Imagen que contiene elefante, animal, mamífero, exterior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0C0793E6-1D86-4BA8-A2BE-2C247D3E1F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18" y="84679"/>
            <a:ext cx="3461359" cy="3461359"/>
          </a:xfrm>
          <a:prstGeom prst="rect">
            <a:avLst/>
          </a:prstGeom>
        </p:spPr>
      </p:pic>
      <p:pic>
        <p:nvPicPr>
          <p:cNvPr id="15" name="Imagen 14" descr="Imagen que contiene arma, cuchillo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F73059FE-4FFD-444E-95D9-EB60AEEB92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0108">
            <a:off x="14849" y="3720199"/>
            <a:ext cx="4281920" cy="2316586"/>
          </a:xfrm>
          <a:prstGeom prst="rect">
            <a:avLst/>
          </a:prstGeom>
        </p:spPr>
      </p:pic>
      <p:pic>
        <p:nvPicPr>
          <p:cNvPr id="17" name="Imagen 16" descr="Imagen que contiene uva, fruta, pasto, tabla&#10;&#10;Descripción generada automáticamente">
            <a:hlinkClick r:id="" action="ppaction://noaction">
              <a:snd r:embed="rId7" name="explode.wav"/>
            </a:hlinkClick>
            <a:extLst>
              <a:ext uri="{FF2B5EF4-FFF2-40B4-BE49-F238E27FC236}">
                <a16:creationId xmlns:a16="http://schemas.microsoft.com/office/drawing/2014/main" id="{A6DE5E5A-EAF6-4A26-8EC6-C2A2668C39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961" y="4870210"/>
            <a:ext cx="3143582" cy="2035469"/>
          </a:xfrm>
          <a:prstGeom prst="rect">
            <a:avLst/>
          </a:prstGeom>
        </p:spPr>
      </p:pic>
      <p:pic>
        <p:nvPicPr>
          <p:cNvPr id="19" name="Imagen 18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FF7B55A5-18B0-4FA8-B30D-0EF9F72E18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954" y="297601"/>
            <a:ext cx="2455889" cy="2098263"/>
          </a:xfrm>
          <a:prstGeom prst="rect">
            <a:avLst/>
          </a:prstGeom>
        </p:spPr>
      </p:pic>
      <p:pic>
        <p:nvPicPr>
          <p:cNvPr id="21" name="Imagen 20" descr="Imagen que contiene juguete, muñeca&#10;&#10;Descripción generada automáticamente">
            <a:hlinkClick r:id="" action="ppaction://noaction">
              <a:snd r:embed="rId7" name="explode.wav"/>
            </a:hlinkClick>
            <a:extLst>
              <a:ext uri="{FF2B5EF4-FFF2-40B4-BE49-F238E27FC236}">
                <a16:creationId xmlns:a16="http://schemas.microsoft.com/office/drawing/2014/main" id="{CDEF11A1-0C7F-4B8D-8A50-1C33ED49F6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459" y="4151076"/>
            <a:ext cx="2760537" cy="2751910"/>
          </a:xfrm>
          <a:prstGeom prst="rect">
            <a:avLst/>
          </a:prstGeom>
        </p:spPr>
      </p:pic>
      <p:sp>
        <p:nvSpPr>
          <p:cNvPr id="22" name="Diagrama de flujo: terminador 21">
            <a:extLst>
              <a:ext uri="{FF2B5EF4-FFF2-40B4-BE49-F238E27FC236}">
                <a16:creationId xmlns:a16="http://schemas.microsoft.com/office/drawing/2014/main" id="{7F0413DF-4A14-46C0-AE1F-28476A7FDBFA}"/>
              </a:ext>
            </a:extLst>
          </p:cNvPr>
          <p:cNvSpPr/>
          <p:nvPr/>
        </p:nvSpPr>
        <p:spPr>
          <a:xfrm>
            <a:off x="8863843" y="84679"/>
            <a:ext cx="3165485" cy="150229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rgbClr val="7030A0"/>
                </a:solidFill>
                <a:latin typeface="Abadi" panose="020B0604020104020204" pitchFamily="34" charset="0"/>
              </a:rPr>
              <a:t>Oso debe pescar todos los objetos que empiecen con la vocal “</a:t>
            </a:r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E”.</a:t>
            </a:r>
          </a:p>
        </p:txBody>
      </p:sp>
      <p:sp>
        <p:nvSpPr>
          <p:cNvPr id="23" name="Rombo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1CCA4B2-A41F-49C3-AA63-56A85331279D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138471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0.04792 -0.5192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-2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0.41133 -0.3111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60" y="-1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-0.29557 -0.383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79" y="-1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0.40312 -0.6108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56" y="-3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sha y el oso (Маша и Медведь) | Animación rusa">
            <a:extLst>
              <a:ext uri="{FF2B5EF4-FFF2-40B4-BE49-F238E27FC236}">
                <a16:creationId xmlns:a16="http://schemas.microsoft.com/office/drawing/2014/main" id="{C69A3073-A848-4B87-9B22-55AAF061B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 descr="Imagen que contiene dibujo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0EAB43A3-7F18-4B59-984F-584AE468D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18" y="202991"/>
            <a:ext cx="2140430" cy="2140430"/>
          </a:xfrm>
          <a:prstGeom prst="rect">
            <a:avLst/>
          </a:prstGeom>
        </p:spPr>
      </p:pic>
      <p:pic>
        <p:nvPicPr>
          <p:cNvPr id="9" name="Imagen 8" descr="Imagen que contiene interior, teclado, computadora, tabla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163F45B1-59AB-4961-ADD1-8B28614C30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415" y="0"/>
            <a:ext cx="3484428" cy="2414336"/>
          </a:xfrm>
          <a:prstGeom prst="rect">
            <a:avLst/>
          </a:prstGeom>
        </p:spPr>
      </p:pic>
      <p:pic>
        <p:nvPicPr>
          <p:cNvPr id="11" name="Imagen 10" descr="Imagen que contiene reloj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500601DC-3541-48F8-BFD3-F291F03475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987" y="1921845"/>
            <a:ext cx="2461189" cy="2461189"/>
          </a:xfrm>
          <a:prstGeom prst="rect">
            <a:avLst/>
          </a:prstGeom>
        </p:spPr>
      </p:pic>
      <p:pic>
        <p:nvPicPr>
          <p:cNvPr id="13" name="Imagen 12" descr="Imagen que contiene verde, botella, alimentos&#10;&#10;Descripción generada automáticamente">
            <a:hlinkClick r:id="" action="ppaction://noaction">
              <a:snd r:embed="rId7" name="explode.wav"/>
            </a:hlinkClick>
            <a:extLst>
              <a:ext uri="{FF2B5EF4-FFF2-40B4-BE49-F238E27FC236}">
                <a16:creationId xmlns:a16="http://schemas.microsoft.com/office/drawing/2014/main" id="{DD11857F-AA91-4DA4-8933-4FD3E9934D0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7" r="25630"/>
          <a:stretch/>
        </p:blipFill>
        <p:spPr>
          <a:xfrm>
            <a:off x="10872861" y="3095840"/>
            <a:ext cx="1045745" cy="2069432"/>
          </a:xfrm>
          <a:prstGeom prst="rect">
            <a:avLst/>
          </a:prstGeom>
        </p:spPr>
      </p:pic>
      <p:pic>
        <p:nvPicPr>
          <p:cNvPr id="15" name="Imagen 14" descr="Imagen que contiene juguete, muñeca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9A2BC343-D0F5-4052-AD9E-6E6D834C42F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4" r="9474"/>
          <a:stretch/>
        </p:blipFill>
        <p:spPr>
          <a:xfrm>
            <a:off x="5842225" y="3705560"/>
            <a:ext cx="2461188" cy="3212155"/>
          </a:xfrm>
          <a:prstGeom prst="rect">
            <a:avLst/>
          </a:prstGeom>
        </p:spPr>
      </p:pic>
      <p:pic>
        <p:nvPicPr>
          <p:cNvPr id="17" name="Imagen 16" descr="Imagen que contiene tabla, pequeño, negro, par&#10;&#10;Descripción generada automáticamente">
            <a:hlinkClick r:id="" action="ppaction://noaction">
              <a:snd r:embed="rId7" name="explode.wav"/>
            </a:hlinkClick>
            <a:extLst>
              <a:ext uri="{FF2B5EF4-FFF2-40B4-BE49-F238E27FC236}">
                <a16:creationId xmlns:a16="http://schemas.microsoft.com/office/drawing/2014/main" id="{134DAD5D-F487-43B0-9409-F518F8CC7AB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9" b="19645"/>
          <a:stretch/>
        </p:blipFill>
        <p:spPr>
          <a:xfrm>
            <a:off x="23526" y="405074"/>
            <a:ext cx="2424633" cy="1938347"/>
          </a:xfrm>
          <a:prstGeom prst="rect">
            <a:avLst/>
          </a:prstGeom>
        </p:spPr>
      </p:pic>
      <p:sp>
        <p:nvSpPr>
          <p:cNvPr id="19" name="Diagrama de flujo: terminador 18">
            <a:extLst>
              <a:ext uri="{FF2B5EF4-FFF2-40B4-BE49-F238E27FC236}">
                <a16:creationId xmlns:a16="http://schemas.microsoft.com/office/drawing/2014/main" id="{0431A0FD-55E7-4F17-9437-0E471CD2861A}"/>
              </a:ext>
            </a:extLst>
          </p:cNvPr>
          <p:cNvSpPr/>
          <p:nvPr/>
        </p:nvSpPr>
        <p:spPr>
          <a:xfrm>
            <a:off x="8863843" y="84679"/>
            <a:ext cx="3165485" cy="150229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err="1">
                <a:solidFill>
                  <a:srgbClr val="7030A0"/>
                </a:solidFill>
                <a:latin typeface="Abadi" panose="020B0604020104020204" pitchFamily="34" charset="0"/>
              </a:rPr>
              <a:t>Masha</a:t>
            </a:r>
            <a:r>
              <a:rPr lang="es-CL" b="1" dirty="0">
                <a:solidFill>
                  <a:srgbClr val="7030A0"/>
                </a:solidFill>
                <a:latin typeface="Abadi" panose="020B0604020104020204" pitchFamily="34" charset="0"/>
              </a:rPr>
              <a:t> debe guardar en el canasto todos los objetos que empiecen con la vocal “ I “ </a:t>
            </a:r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0" name="Rombo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F3106C-B89B-4514-A50E-EDEF2274C39E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64928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-0.15899 0.4606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56" y="2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-0.46159 0.4414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86" y="2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-0.63334 0.1513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67" y="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L -0.45963 -0.15509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82" y="-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pasto, edificio, rojo&#10;&#10;Descripción generada automáticamente">
            <a:extLst>
              <a:ext uri="{FF2B5EF4-FFF2-40B4-BE49-F238E27FC236}">
                <a16:creationId xmlns:a16="http://schemas.microsoft.com/office/drawing/2014/main" id="{E7B6B795-41B9-4E79-B1F9-A86D70A314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 descr="Imagen que contiene negro, viendo, blanco, frente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F9B87153-3B6F-46E8-BB2B-67539BB7C8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2" r="25000"/>
          <a:stretch/>
        </p:blipFill>
        <p:spPr>
          <a:xfrm>
            <a:off x="4699847" y="155507"/>
            <a:ext cx="1731434" cy="2704378"/>
          </a:xfrm>
          <a:prstGeom prst="rect">
            <a:avLst/>
          </a:prstGeom>
        </p:spPr>
      </p:pic>
      <p:pic>
        <p:nvPicPr>
          <p:cNvPr id="9" name="Imagen 8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4A2AB1A1-FAE2-4C78-97CC-E5ECCBB7C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88" y="4300544"/>
            <a:ext cx="2482171" cy="2482171"/>
          </a:xfrm>
          <a:prstGeom prst="rect">
            <a:avLst/>
          </a:prstGeom>
        </p:spPr>
      </p:pic>
      <p:pic>
        <p:nvPicPr>
          <p:cNvPr id="11" name="Imagen 10" descr="Una oveja con la boca abierta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DA0FE293-DA3E-4B57-80BB-1F73B2B4F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72" y="84679"/>
            <a:ext cx="3106200" cy="3106200"/>
          </a:xfrm>
          <a:prstGeom prst="rect">
            <a:avLst/>
          </a:prstGeom>
        </p:spPr>
      </p:pic>
      <p:pic>
        <p:nvPicPr>
          <p:cNvPr id="13" name="Imagen 12" descr="Imagen que contiene sombrero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3E05E1BD-C330-484B-831D-813C39DDD1D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7" r="10000"/>
          <a:stretch/>
        </p:blipFill>
        <p:spPr>
          <a:xfrm>
            <a:off x="9757605" y="1940342"/>
            <a:ext cx="2131744" cy="2724181"/>
          </a:xfrm>
          <a:prstGeom prst="rect">
            <a:avLst/>
          </a:prstGeom>
        </p:spPr>
      </p:pic>
      <p:pic>
        <p:nvPicPr>
          <p:cNvPr id="15" name="Imagen 14" descr="Imagen que contiene tabla, muebles, hecho de madera, mesa&#10;&#10;Descripción generada automáticamente">
            <a:hlinkClick r:id="" action="ppaction://noaction">
              <a:snd r:embed="rId8" name="explode.wav"/>
            </a:hlinkClick>
            <a:extLst>
              <a:ext uri="{FF2B5EF4-FFF2-40B4-BE49-F238E27FC236}">
                <a16:creationId xmlns:a16="http://schemas.microsoft.com/office/drawing/2014/main" id="{1E909221-E563-428C-9561-8E62B99E339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9" b="17279"/>
          <a:stretch/>
        </p:blipFill>
        <p:spPr>
          <a:xfrm>
            <a:off x="6454183" y="1281270"/>
            <a:ext cx="3280520" cy="2271827"/>
          </a:xfrm>
          <a:prstGeom prst="rect">
            <a:avLst/>
          </a:prstGeom>
        </p:spPr>
      </p:pic>
      <p:pic>
        <p:nvPicPr>
          <p:cNvPr id="17" name="Imagen 16">
            <a:hlinkClick r:id="" action="ppaction://noaction">
              <a:snd r:embed="rId8" name="explode.wav"/>
            </a:hlinkClick>
            <a:extLst>
              <a:ext uri="{FF2B5EF4-FFF2-40B4-BE49-F238E27FC236}">
                <a16:creationId xmlns:a16="http://schemas.microsoft.com/office/drawing/2014/main" id="{09A8A615-632B-45CE-81A1-D44A08991FD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6" t="13240" r="20382" b="11431"/>
          <a:stretch/>
        </p:blipFill>
        <p:spPr>
          <a:xfrm>
            <a:off x="6275969" y="3385284"/>
            <a:ext cx="1992819" cy="3415994"/>
          </a:xfrm>
          <a:prstGeom prst="rect">
            <a:avLst/>
          </a:prstGeom>
        </p:spPr>
      </p:pic>
      <p:sp>
        <p:nvSpPr>
          <p:cNvPr id="18" name="Diagrama de flujo: terminador 17">
            <a:extLst>
              <a:ext uri="{FF2B5EF4-FFF2-40B4-BE49-F238E27FC236}">
                <a16:creationId xmlns:a16="http://schemas.microsoft.com/office/drawing/2014/main" id="{E65586A6-440D-44E2-9262-CD2DD7487DFD}"/>
              </a:ext>
            </a:extLst>
          </p:cNvPr>
          <p:cNvSpPr/>
          <p:nvPr/>
        </p:nvSpPr>
        <p:spPr>
          <a:xfrm>
            <a:off x="8863843" y="84679"/>
            <a:ext cx="3165485" cy="150229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err="1">
                <a:solidFill>
                  <a:srgbClr val="7030A0"/>
                </a:solidFill>
                <a:latin typeface="Abadi" panose="020B0604020104020204" pitchFamily="34" charset="0"/>
              </a:rPr>
              <a:t>Masha</a:t>
            </a:r>
            <a:r>
              <a:rPr lang="es-CL" b="1" dirty="0">
                <a:solidFill>
                  <a:srgbClr val="7030A0"/>
                </a:solidFill>
                <a:latin typeface="Abadi" panose="020B0604020104020204" pitchFamily="34" charset="0"/>
              </a:rPr>
              <a:t> debe atrapar todos los objetos que empiecen con la vocal “ O “</a:t>
            </a:r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 .</a:t>
            </a:r>
          </a:p>
        </p:txBody>
      </p:sp>
      <p:sp>
        <p:nvSpPr>
          <p:cNvPr id="19" name="Rombo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468E002-6E2A-4911-90EA-86780F72D703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298430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0.19752 0.2775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0" y="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0.1125 0.3511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1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7 L -0.59492 0.0840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53" y="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11111E-6 L 0.2 -0.25764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-1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asto, exterior, colorido, pequeño&#10;&#10;Descripción generada automáticamente">
            <a:extLst>
              <a:ext uri="{FF2B5EF4-FFF2-40B4-BE49-F238E27FC236}">
                <a16:creationId xmlns:a16="http://schemas.microsoft.com/office/drawing/2014/main" id="{458C80F9-0C7D-415F-B4E3-5965C790EA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 descr="Imagen que contiene puente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DA851192-9A7E-49AE-8045-20FF67EBF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" y="1949420"/>
            <a:ext cx="2476520" cy="2476520"/>
          </a:xfrm>
          <a:prstGeom prst="rect">
            <a:avLst/>
          </a:prstGeom>
        </p:spPr>
      </p:pic>
      <p:pic>
        <p:nvPicPr>
          <p:cNvPr id="11" name="Imagen 10" descr="Imagen que contiene asiento, muebles, tabla, silla&#10;&#10;Descripción generada automáticamente">
            <a:hlinkClick r:id="" action="ppaction://noaction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0A9A8D0D-F4FC-42DD-80A9-AB54C9A3D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042" y="-32657"/>
            <a:ext cx="1824239" cy="2736359"/>
          </a:xfrm>
          <a:prstGeom prst="rect">
            <a:avLst/>
          </a:prstGeom>
        </p:spPr>
      </p:pic>
      <p:pic>
        <p:nvPicPr>
          <p:cNvPr id="13" name="Imagen 12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00A87DD3-8561-46DD-98B7-CE2CD4B95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897" y="2126080"/>
            <a:ext cx="2980885" cy="2736359"/>
          </a:xfrm>
          <a:prstGeom prst="rect">
            <a:avLst/>
          </a:prstGeom>
        </p:spPr>
      </p:pic>
      <p:pic>
        <p:nvPicPr>
          <p:cNvPr id="19" name="Imagen 18" descr="Imagen que contiene luz, objeto, tráfico, iluminado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CC23AF88-1D52-4C94-B3B2-E24A78F4D12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8" r="34076" b="3675"/>
          <a:stretch/>
        </p:blipFill>
        <p:spPr>
          <a:xfrm>
            <a:off x="7045870" y="3213343"/>
            <a:ext cx="1646967" cy="3543844"/>
          </a:xfrm>
          <a:prstGeom prst="rect">
            <a:avLst/>
          </a:prstGeom>
        </p:spPr>
      </p:pic>
      <p:pic>
        <p:nvPicPr>
          <p:cNvPr id="21" name="Imagen 20" descr="Imagen que contiene uva, fruta, pasto, tabla&#10;&#10;Descripción generada automáticamente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4C0C9957-B3E6-49AE-A29F-1C930D4727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87" y="4280666"/>
            <a:ext cx="3824743" cy="2476521"/>
          </a:xfrm>
          <a:prstGeom prst="rect">
            <a:avLst/>
          </a:prstGeom>
        </p:spPr>
      </p:pic>
      <p:pic>
        <p:nvPicPr>
          <p:cNvPr id="23" name="Imagen 22" descr="Un insecto de color verde&#10;&#10;Descripción generada automáticamente">
            <a:hlinkClick r:id="" action="ppaction://noaction">
              <a:snd r:embed="rId5" name="explode.wav"/>
            </a:hlinkClick>
            <a:extLst>
              <a:ext uri="{FF2B5EF4-FFF2-40B4-BE49-F238E27FC236}">
                <a16:creationId xmlns:a16="http://schemas.microsoft.com/office/drawing/2014/main" id="{56894A9C-606E-4033-9FD8-27580B935A2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05" b="16710"/>
          <a:stretch/>
        </p:blipFill>
        <p:spPr>
          <a:xfrm>
            <a:off x="5633224" y="338047"/>
            <a:ext cx="2236130" cy="1457607"/>
          </a:xfrm>
          <a:prstGeom prst="rect">
            <a:avLst/>
          </a:prstGeom>
        </p:spPr>
      </p:pic>
      <p:sp>
        <p:nvSpPr>
          <p:cNvPr id="24" name="Diagrama de flujo: terminador 23">
            <a:extLst>
              <a:ext uri="{FF2B5EF4-FFF2-40B4-BE49-F238E27FC236}">
                <a16:creationId xmlns:a16="http://schemas.microsoft.com/office/drawing/2014/main" id="{F2EBA499-4C2F-4429-9A53-757DB81209FB}"/>
              </a:ext>
            </a:extLst>
          </p:cNvPr>
          <p:cNvSpPr/>
          <p:nvPr/>
        </p:nvSpPr>
        <p:spPr>
          <a:xfrm>
            <a:off x="8863843" y="84679"/>
            <a:ext cx="3165485" cy="150229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err="1">
                <a:solidFill>
                  <a:srgbClr val="7030A0"/>
                </a:solidFill>
                <a:latin typeface="Abadi" panose="020B0604020104020204" pitchFamily="34" charset="0"/>
              </a:rPr>
              <a:t>Masha</a:t>
            </a:r>
            <a:r>
              <a:rPr lang="es-CL" b="1" dirty="0">
                <a:solidFill>
                  <a:srgbClr val="7030A0"/>
                </a:solidFill>
                <a:latin typeface="Abadi" panose="020B0604020104020204" pitchFamily="34" charset="0"/>
              </a:rPr>
              <a:t> debe atrapar todos los objetos que empiecen con la vocal “ </a:t>
            </a:r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U “.</a:t>
            </a:r>
          </a:p>
        </p:txBody>
      </p:sp>
      <p:sp>
        <p:nvSpPr>
          <p:cNvPr id="25" name="Rombo 2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5C13EC-AB53-42AB-AFDE-FB72AB4AD18F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322944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96296E-6 L 0.32057 0.3439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9" y="1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-0.42539 0.0613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76" y="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L -0.23008 -0.212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10" y="-1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0.2737 -0.36204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5" y="-1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, pasto, exterior, pequeño&#10;&#10;Descripción generada automáticamente">
            <a:extLst>
              <a:ext uri="{FF2B5EF4-FFF2-40B4-BE49-F238E27FC236}">
                <a16:creationId xmlns:a16="http://schemas.microsoft.com/office/drawing/2014/main" id="{CDD0DBCD-F85C-410D-860D-A9534ED71D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9" b="5264"/>
          <a:stretch/>
        </p:blipFill>
        <p:spPr>
          <a:xfrm>
            <a:off x="-5561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99B9E07-FD38-475F-845A-98E5F582EF44}"/>
              </a:ext>
            </a:extLst>
          </p:cNvPr>
          <p:cNvSpPr/>
          <p:nvPr/>
        </p:nvSpPr>
        <p:spPr>
          <a:xfrm>
            <a:off x="3107145" y="164885"/>
            <a:ext cx="181414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902030302020204" pitchFamily="66" charset="0"/>
                <a:ea typeface="Apple Color Emoji" pitchFamily="2" charset="0"/>
              </a:rPr>
              <a:t>A</a:t>
            </a:r>
          </a:p>
        </p:txBody>
      </p:sp>
      <p:sp>
        <p:nvSpPr>
          <p:cNvPr id="8" name="Rectángulo 7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ADCAB7D-0EAA-40B8-A6BB-35006892515A}"/>
              </a:ext>
            </a:extLst>
          </p:cNvPr>
          <p:cNvSpPr/>
          <p:nvPr/>
        </p:nvSpPr>
        <p:spPr>
          <a:xfrm>
            <a:off x="10321105" y="192759"/>
            <a:ext cx="151515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902030302020204" pitchFamily="66" charset="0"/>
              </a:rPr>
              <a:t>E</a:t>
            </a:r>
          </a:p>
        </p:txBody>
      </p:sp>
      <p:sp>
        <p:nvSpPr>
          <p:cNvPr id="9" name="Rectángulo 8">
            <a:hlinkClick r:id="" action="ppaction://noaction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F3EACED3-14F1-40D2-9AEB-6FA7FBF78FD1}"/>
              </a:ext>
            </a:extLst>
          </p:cNvPr>
          <p:cNvSpPr/>
          <p:nvPr/>
        </p:nvSpPr>
        <p:spPr>
          <a:xfrm>
            <a:off x="7728820" y="0"/>
            <a:ext cx="35687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902030302020204" pitchFamily="66" charset="0"/>
              </a:rPr>
              <a:t>I</a:t>
            </a:r>
          </a:p>
        </p:txBody>
      </p:sp>
      <p:sp>
        <p:nvSpPr>
          <p:cNvPr id="10" name="Rectángulo 9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96309D83-7629-41B7-8E54-D0E38DC459F4}"/>
              </a:ext>
            </a:extLst>
          </p:cNvPr>
          <p:cNvSpPr/>
          <p:nvPr/>
        </p:nvSpPr>
        <p:spPr>
          <a:xfrm>
            <a:off x="5028562" y="157574"/>
            <a:ext cx="1885453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902030302020204" pitchFamily="66" charset="0"/>
              </a:rPr>
              <a:t>O</a:t>
            </a:r>
          </a:p>
        </p:txBody>
      </p:sp>
      <p:sp>
        <p:nvSpPr>
          <p:cNvPr id="11" name="Rectángulo 10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1A24AAE4-2B59-40FE-8C55-C42C05EDCB3C}"/>
              </a:ext>
            </a:extLst>
          </p:cNvPr>
          <p:cNvSpPr/>
          <p:nvPr/>
        </p:nvSpPr>
        <p:spPr>
          <a:xfrm>
            <a:off x="8678270" y="253916"/>
            <a:ext cx="1754006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902030302020204" pitchFamily="66" charset="0"/>
              </a:rPr>
              <a:t>U</a:t>
            </a:r>
          </a:p>
        </p:txBody>
      </p:sp>
      <p:pic>
        <p:nvPicPr>
          <p:cNvPr id="3074" name="Picture 2" descr="Iguana PNG">
            <a:extLst>
              <a:ext uri="{FF2B5EF4-FFF2-40B4-BE49-F238E27FC236}">
                <a16:creationId xmlns:a16="http://schemas.microsoft.com/office/drawing/2014/main" id="{D03E9999-F367-4F3B-92F3-44F2CAA44F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2" b="12743"/>
          <a:stretch/>
        </p:blipFill>
        <p:spPr bwMode="auto">
          <a:xfrm>
            <a:off x="3343160" y="2604946"/>
            <a:ext cx="7529701" cy="425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Diagrama de flujo: terminador 12">
            <a:extLst>
              <a:ext uri="{FF2B5EF4-FFF2-40B4-BE49-F238E27FC236}">
                <a16:creationId xmlns:a16="http://schemas.microsoft.com/office/drawing/2014/main" id="{684AB1E9-F541-4B47-9B05-52BF7EA24EEA}"/>
              </a:ext>
            </a:extLst>
          </p:cNvPr>
          <p:cNvSpPr/>
          <p:nvPr/>
        </p:nvSpPr>
        <p:spPr>
          <a:xfrm>
            <a:off x="75611" y="164885"/>
            <a:ext cx="2924263" cy="1351313"/>
          </a:xfrm>
          <a:prstGeom prst="flowChartTerminator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¿Con qué vocal comienza IGUANA?</a:t>
            </a:r>
          </a:p>
        </p:txBody>
      </p:sp>
      <p:sp>
        <p:nvSpPr>
          <p:cNvPr id="14" name="Rombo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B51996E-CFB4-44EB-9F25-9037FDE9B158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254769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1"/>
      <p:bldP spid="10" grpId="0"/>
      <p:bldP spid="11" grpId="0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, pasto, exterior, pequeño&#10;&#10;Descripción generada automáticamente">
            <a:extLst>
              <a:ext uri="{FF2B5EF4-FFF2-40B4-BE49-F238E27FC236}">
                <a16:creationId xmlns:a16="http://schemas.microsoft.com/office/drawing/2014/main" id="{CDD0DBCD-F85C-410D-860D-A9534ED71D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9" b="5264"/>
          <a:stretch/>
        </p:blipFill>
        <p:spPr>
          <a:xfrm>
            <a:off x="-5561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99B9E07-FD38-475F-845A-98E5F582EF44}"/>
              </a:ext>
            </a:extLst>
          </p:cNvPr>
          <p:cNvSpPr/>
          <p:nvPr/>
        </p:nvSpPr>
        <p:spPr>
          <a:xfrm>
            <a:off x="4580060" y="-69188"/>
            <a:ext cx="555001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8" name="Rectángulo 7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ADCAB7D-0EAA-40B8-A6BB-35006892515A}"/>
              </a:ext>
            </a:extLst>
          </p:cNvPr>
          <p:cNvSpPr/>
          <p:nvPr/>
        </p:nvSpPr>
        <p:spPr>
          <a:xfrm>
            <a:off x="9870553" y="-116921"/>
            <a:ext cx="1257075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9" name="Rectángulo 8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3EACED3-14F1-40D2-9AEB-6FA7FBF78FD1}"/>
              </a:ext>
            </a:extLst>
          </p:cNvPr>
          <p:cNvSpPr/>
          <p:nvPr/>
        </p:nvSpPr>
        <p:spPr>
          <a:xfrm>
            <a:off x="7397186" y="-69188"/>
            <a:ext cx="356879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10" name="Rectángulo 9">
            <a:hlinkClick r:id="" action="ppaction://noaction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96309D83-7629-41B7-8E54-D0E38DC459F4}"/>
              </a:ext>
            </a:extLst>
          </p:cNvPr>
          <p:cNvSpPr/>
          <p:nvPr/>
        </p:nvSpPr>
        <p:spPr>
          <a:xfrm>
            <a:off x="5805108" y="-11640"/>
            <a:ext cx="1329210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  <a:endParaRPr lang="es-ES" sz="1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Rectángulo 10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1A24AAE4-2B59-40FE-8C55-C42C05EDCB3C}"/>
              </a:ext>
            </a:extLst>
          </p:cNvPr>
          <p:cNvSpPr/>
          <p:nvPr/>
        </p:nvSpPr>
        <p:spPr>
          <a:xfrm>
            <a:off x="8226639" y="-11640"/>
            <a:ext cx="1327607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</p:txBody>
      </p:sp>
      <p:pic>
        <p:nvPicPr>
          <p:cNvPr id="5122" name="Picture 2" descr="Ola PNG transparente - StickPNG">
            <a:extLst>
              <a:ext uri="{FF2B5EF4-FFF2-40B4-BE49-F238E27FC236}">
                <a16:creationId xmlns:a16="http://schemas.microsoft.com/office/drawing/2014/main" id="{7FCC984D-CAF4-4C0D-B011-B6116A055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9" y="2591742"/>
            <a:ext cx="5865650" cy="410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Diagrama de flujo: terminador 11">
            <a:extLst>
              <a:ext uri="{FF2B5EF4-FFF2-40B4-BE49-F238E27FC236}">
                <a16:creationId xmlns:a16="http://schemas.microsoft.com/office/drawing/2014/main" id="{00B3445D-1C5D-468D-A836-62F325AB3A03}"/>
              </a:ext>
            </a:extLst>
          </p:cNvPr>
          <p:cNvSpPr/>
          <p:nvPr/>
        </p:nvSpPr>
        <p:spPr>
          <a:xfrm>
            <a:off x="75611" y="164885"/>
            <a:ext cx="2924263" cy="1351313"/>
          </a:xfrm>
          <a:prstGeom prst="flowChartTerminator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¿Con qué vocal comienza OLA?</a:t>
            </a:r>
          </a:p>
        </p:txBody>
      </p:sp>
      <p:sp>
        <p:nvSpPr>
          <p:cNvPr id="13" name="Rombo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10CB4FA-74B2-41DB-8D5E-FC827F48C229}"/>
              </a:ext>
            </a:extLst>
          </p:cNvPr>
          <p:cNvSpPr/>
          <p:nvPr/>
        </p:nvSpPr>
        <p:spPr>
          <a:xfrm>
            <a:off x="9764520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237703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, pasto, exterior, pequeño&#10;&#10;Descripción generada automáticamente">
            <a:extLst>
              <a:ext uri="{FF2B5EF4-FFF2-40B4-BE49-F238E27FC236}">
                <a16:creationId xmlns:a16="http://schemas.microsoft.com/office/drawing/2014/main" id="{CDD0DBCD-F85C-410D-860D-A9534ED71D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9" b="5264"/>
          <a:stretch/>
        </p:blipFill>
        <p:spPr>
          <a:xfrm>
            <a:off x="0" y="-6763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F99B9E07-FD38-475F-845A-98E5F582EF44}"/>
              </a:ext>
            </a:extLst>
          </p:cNvPr>
          <p:cNvSpPr/>
          <p:nvPr/>
        </p:nvSpPr>
        <p:spPr>
          <a:xfrm>
            <a:off x="5628607" y="-164885"/>
            <a:ext cx="555001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8" name="Rectángulo 7">
            <a:hlinkClick r:id="" action="ppaction://noaction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FADCAB7D-0EAA-40B8-A6BB-35006892515A}"/>
              </a:ext>
            </a:extLst>
          </p:cNvPr>
          <p:cNvSpPr/>
          <p:nvPr/>
        </p:nvSpPr>
        <p:spPr>
          <a:xfrm>
            <a:off x="9926736" y="479847"/>
            <a:ext cx="1223413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9" name="Rectángulo 8">
            <a:hlinkClick r:id="" action="ppaction://noaction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F3EACED3-14F1-40D2-9AEB-6FA7FBF78FD1}"/>
              </a:ext>
            </a:extLst>
          </p:cNvPr>
          <p:cNvSpPr/>
          <p:nvPr/>
        </p:nvSpPr>
        <p:spPr>
          <a:xfrm>
            <a:off x="7944649" y="640409"/>
            <a:ext cx="356879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10" name="Rectángulo 9">
            <a:hlinkClick r:id="" action="ppaction://noaction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96309D83-7629-41B7-8E54-D0E38DC459F4}"/>
              </a:ext>
            </a:extLst>
          </p:cNvPr>
          <p:cNvSpPr/>
          <p:nvPr/>
        </p:nvSpPr>
        <p:spPr>
          <a:xfrm>
            <a:off x="6886664" y="4032711"/>
            <a:ext cx="162416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</p:txBody>
      </p:sp>
      <p:sp>
        <p:nvSpPr>
          <p:cNvPr id="11" name="Rectángulo 10">
            <a:hlinkClick r:id="" action="ppaction://noaction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1A24AAE4-2B59-40FE-8C55-C42C05EDCB3C}"/>
              </a:ext>
            </a:extLst>
          </p:cNvPr>
          <p:cNvSpPr/>
          <p:nvPr/>
        </p:nvSpPr>
        <p:spPr>
          <a:xfrm>
            <a:off x="9288552" y="2827181"/>
            <a:ext cx="1574470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</p:txBody>
      </p:sp>
      <p:pic>
        <p:nvPicPr>
          <p:cNvPr id="3" name="Imagen 2" descr="Imagen que contiene exterior, verde, pequeño, árbol&#10;&#10;Descripción generada automáticamente">
            <a:extLst>
              <a:ext uri="{FF2B5EF4-FFF2-40B4-BE49-F238E27FC236}">
                <a16:creationId xmlns:a16="http://schemas.microsoft.com/office/drawing/2014/main" id="{C8511E5C-0548-4FC2-B9B4-D3A7CBBD9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36" y="1963848"/>
            <a:ext cx="6765428" cy="5059037"/>
          </a:xfrm>
          <a:prstGeom prst="rect">
            <a:avLst/>
          </a:prstGeom>
        </p:spPr>
      </p:pic>
      <p:sp>
        <p:nvSpPr>
          <p:cNvPr id="12" name="Diagrama de flujo: terminador 11">
            <a:extLst>
              <a:ext uri="{FF2B5EF4-FFF2-40B4-BE49-F238E27FC236}">
                <a16:creationId xmlns:a16="http://schemas.microsoft.com/office/drawing/2014/main" id="{8683A10D-6153-4CC3-879C-E7E64C198696}"/>
              </a:ext>
            </a:extLst>
          </p:cNvPr>
          <p:cNvSpPr/>
          <p:nvPr/>
        </p:nvSpPr>
        <p:spPr>
          <a:xfrm>
            <a:off x="75611" y="164885"/>
            <a:ext cx="2924263" cy="1351313"/>
          </a:xfrm>
          <a:prstGeom prst="flowChartTerminator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¿Con qué vocal comienza ÁRBOL?</a:t>
            </a:r>
          </a:p>
        </p:txBody>
      </p:sp>
      <p:sp>
        <p:nvSpPr>
          <p:cNvPr id="13" name="Rombo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8163C7F-62D2-4942-BB92-20955FAA0E6D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243998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, pasto, exterior, pequeño&#10;&#10;Descripción generada automáticamente">
            <a:extLst>
              <a:ext uri="{FF2B5EF4-FFF2-40B4-BE49-F238E27FC236}">
                <a16:creationId xmlns:a16="http://schemas.microsoft.com/office/drawing/2014/main" id="{CDD0DBCD-F85C-410D-860D-A9534ED71D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9" b="5264"/>
          <a:stretch/>
        </p:blipFill>
        <p:spPr>
          <a:xfrm>
            <a:off x="-5561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99B9E07-FD38-475F-845A-98E5F582EF44}"/>
              </a:ext>
            </a:extLst>
          </p:cNvPr>
          <p:cNvSpPr/>
          <p:nvPr/>
        </p:nvSpPr>
        <p:spPr>
          <a:xfrm>
            <a:off x="5383600" y="439067"/>
            <a:ext cx="555001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8" name="Rectángulo 7">
            <a:hlinkClick r:id="" action="ppaction://noaction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FADCAB7D-0EAA-40B8-A6BB-35006892515A}"/>
              </a:ext>
            </a:extLst>
          </p:cNvPr>
          <p:cNvSpPr/>
          <p:nvPr/>
        </p:nvSpPr>
        <p:spPr>
          <a:xfrm>
            <a:off x="9682835" y="92438"/>
            <a:ext cx="1257075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9" name="Rectángulo 8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3EACED3-14F1-40D2-9AEB-6FA7FBF78FD1}"/>
              </a:ext>
            </a:extLst>
          </p:cNvPr>
          <p:cNvSpPr/>
          <p:nvPr/>
        </p:nvSpPr>
        <p:spPr>
          <a:xfrm>
            <a:off x="7256265" y="0"/>
            <a:ext cx="356879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10" name="Rectángulo 9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96309D83-7629-41B7-8E54-D0E38DC459F4}"/>
              </a:ext>
            </a:extLst>
          </p:cNvPr>
          <p:cNvSpPr/>
          <p:nvPr/>
        </p:nvSpPr>
        <p:spPr>
          <a:xfrm>
            <a:off x="6283933" y="3158588"/>
            <a:ext cx="1329211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</p:txBody>
      </p:sp>
      <p:sp>
        <p:nvSpPr>
          <p:cNvPr id="11" name="Rectángulo 10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1A24AAE4-2B59-40FE-8C55-C42C05EDCB3C}"/>
              </a:ext>
            </a:extLst>
          </p:cNvPr>
          <p:cNvSpPr/>
          <p:nvPr/>
        </p:nvSpPr>
        <p:spPr>
          <a:xfrm>
            <a:off x="8867384" y="2646878"/>
            <a:ext cx="132760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  <a:endParaRPr lang="es-ES" sz="1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170" name="Picture 2" descr="Espejo de 1x/10x de aumento, con luz LED, en dorado rosado ...">
            <a:extLst>
              <a:ext uri="{FF2B5EF4-FFF2-40B4-BE49-F238E27FC236}">
                <a16:creationId xmlns:a16="http://schemas.microsoft.com/office/drawing/2014/main" id="{E71E0CC9-5DC0-44F4-B988-C0E359BC19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1049"/>
          <a:stretch/>
        </p:blipFill>
        <p:spPr bwMode="auto">
          <a:xfrm>
            <a:off x="1017628" y="1639396"/>
            <a:ext cx="2821311" cy="501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Diagrama de flujo: terminador 11">
            <a:extLst>
              <a:ext uri="{FF2B5EF4-FFF2-40B4-BE49-F238E27FC236}">
                <a16:creationId xmlns:a16="http://schemas.microsoft.com/office/drawing/2014/main" id="{D4F9EA45-86F2-4CDE-83F9-894723742673}"/>
              </a:ext>
            </a:extLst>
          </p:cNvPr>
          <p:cNvSpPr/>
          <p:nvPr/>
        </p:nvSpPr>
        <p:spPr>
          <a:xfrm>
            <a:off x="75611" y="164885"/>
            <a:ext cx="2924263" cy="1351313"/>
          </a:xfrm>
          <a:prstGeom prst="flowChartTerminator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¿Con qué vocal comienza ESPEJO?</a:t>
            </a:r>
          </a:p>
        </p:txBody>
      </p:sp>
      <p:sp>
        <p:nvSpPr>
          <p:cNvPr id="13" name="Rombo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87AA21A-A063-400C-AA6E-D5A64CAD29CD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242988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, pasto, exterior, pequeño&#10;&#10;Descripción generada automáticamente">
            <a:extLst>
              <a:ext uri="{FF2B5EF4-FFF2-40B4-BE49-F238E27FC236}">
                <a16:creationId xmlns:a16="http://schemas.microsoft.com/office/drawing/2014/main" id="{CDD0DBCD-F85C-410D-860D-A9534ED71D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9" b="5264"/>
          <a:stretch/>
        </p:blipFill>
        <p:spPr>
          <a:xfrm>
            <a:off x="-5561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99B9E07-FD38-475F-845A-98E5F582EF44}"/>
              </a:ext>
            </a:extLst>
          </p:cNvPr>
          <p:cNvSpPr/>
          <p:nvPr/>
        </p:nvSpPr>
        <p:spPr>
          <a:xfrm>
            <a:off x="4731751" y="34464"/>
            <a:ext cx="555001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8" name="Rectángulo 7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ADCAB7D-0EAA-40B8-A6BB-35006892515A}"/>
              </a:ext>
            </a:extLst>
          </p:cNvPr>
          <p:cNvSpPr/>
          <p:nvPr/>
        </p:nvSpPr>
        <p:spPr>
          <a:xfrm>
            <a:off x="9926736" y="479847"/>
            <a:ext cx="1223413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9" name="Rectángulo 8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3EACED3-14F1-40D2-9AEB-6FA7FBF78FD1}"/>
              </a:ext>
            </a:extLst>
          </p:cNvPr>
          <p:cNvSpPr/>
          <p:nvPr/>
        </p:nvSpPr>
        <p:spPr>
          <a:xfrm>
            <a:off x="7728820" y="0"/>
            <a:ext cx="356879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10" name="Rectángulo 9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96309D83-7629-41B7-8E54-D0E38DC459F4}"/>
              </a:ext>
            </a:extLst>
          </p:cNvPr>
          <p:cNvSpPr/>
          <p:nvPr/>
        </p:nvSpPr>
        <p:spPr>
          <a:xfrm>
            <a:off x="6395683" y="1798963"/>
            <a:ext cx="162416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</p:txBody>
      </p:sp>
      <p:sp>
        <p:nvSpPr>
          <p:cNvPr id="11" name="Rectángulo 10">
            <a:hlinkClick r:id="" action="ppaction://noaction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1A24AAE4-2B59-40FE-8C55-C42C05EDCB3C}"/>
              </a:ext>
            </a:extLst>
          </p:cNvPr>
          <p:cNvSpPr/>
          <p:nvPr/>
        </p:nvSpPr>
        <p:spPr>
          <a:xfrm>
            <a:off x="8520452" y="2646878"/>
            <a:ext cx="134043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3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</p:txBody>
      </p:sp>
      <p:pic>
        <p:nvPicPr>
          <p:cNvPr id="10242" name="Picture 2" descr="Rodillo de silicona 43 cm | Jumbo.cl">
            <a:extLst>
              <a:ext uri="{FF2B5EF4-FFF2-40B4-BE49-F238E27FC236}">
                <a16:creationId xmlns:a16="http://schemas.microsoft.com/office/drawing/2014/main" id="{0CB6DB72-554B-4BD2-8997-856038C129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96" b="23976"/>
          <a:stretch/>
        </p:blipFill>
        <p:spPr bwMode="auto">
          <a:xfrm>
            <a:off x="1435329" y="2399127"/>
            <a:ext cx="5424066" cy="385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Diagrama de flujo: terminador 11">
            <a:extLst>
              <a:ext uri="{FF2B5EF4-FFF2-40B4-BE49-F238E27FC236}">
                <a16:creationId xmlns:a16="http://schemas.microsoft.com/office/drawing/2014/main" id="{9047FE8D-1AD1-4C17-820B-500676A2E232}"/>
              </a:ext>
            </a:extLst>
          </p:cNvPr>
          <p:cNvSpPr/>
          <p:nvPr/>
        </p:nvSpPr>
        <p:spPr>
          <a:xfrm>
            <a:off x="75611" y="164885"/>
            <a:ext cx="2924263" cy="1351313"/>
          </a:xfrm>
          <a:prstGeom prst="flowChartTerminator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¿Con qué vocal comienza USLERO?</a:t>
            </a:r>
          </a:p>
        </p:txBody>
      </p:sp>
      <p:sp>
        <p:nvSpPr>
          <p:cNvPr id="13" name="Rombo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1475D5D-A5CE-4767-AA55-2E73E728BB2D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414066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, pasto, exterior, pequeño&#10;&#10;Descripción generada automáticamente">
            <a:extLst>
              <a:ext uri="{FF2B5EF4-FFF2-40B4-BE49-F238E27FC236}">
                <a16:creationId xmlns:a16="http://schemas.microsoft.com/office/drawing/2014/main" id="{CDD0DBCD-F85C-410D-860D-A9534ED71D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9" b="5264"/>
          <a:stretch/>
        </p:blipFill>
        <p:spPr>
          <a:xfrm>
            <a:off x="-5561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99B9E07-FD38-475F-845A-98E5F582EF44}"/>
              </a:ext>
            </a:extLst>
          </p:cNvPr>
          <p:cNvSpPr/>
          <p:nvPr/>
        </p:nvSpPr>
        <p:spPr>
          <a:xfrm>
            <a:off x="5926802" y="439067"/>
            <a:ext cx="555001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8" name="Rectángulo 7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ADCAB7D-0EAA-40B8-A6BB-35006892515A}"/>
              </a:ext>
            </a:extLst>
          </p:cNvPr>
          <p:cNvSpPr/>
          <p:nvPr/>
        </p:nvSpPr>
        <p:spPr>
          <a:xfrm>
            <a:off x="9926736" y="479847"/>
            <a:ext cx="1223413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9" name="Rectángulo 8">
            <a:hlinkClick r:id="" action="ppaction://noaction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F3EACED3-14F1-40D2-9AEB-6FA7FBF78FD1}"/>
              </a:ext>
            </a:extLst>
          </p:cNvPr>
          <p:cNvSpPr/>
          <p:nvPr/>
        </p:nvSpPr>
        <p:spPr>
          <a:xfrm>
            <a:off x="7728820" y="0"/>
            <a:ext cx="356879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10" name="Rectángulo 9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96309D83-7629-41B7-8E54-D0E38DC459F4}"/>
              </a:ext>
            </a:extLst>
          </p:cNvPr>
          <p:cNvSpPr/>
          <p:nvPr/>
        </p:nvSpPr>
        <p:spPr>
          <a:xfrm>
            <a:off x="6838152" y="3252298"/>
            <a:ext cx="1382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3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  <a:endParaRPr lang="es-E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Rectángulo 10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1A24AAE4-2B59-40FE-8C55-C42C05EDCB3C}"/>
              </a:ext>
            </a:extLst>
          </p:cNvPr>
          <p:cNvSpPr/>
          <p:nvPr/>
        </p:nvSpPr>
        <p:spPr>
          <a:xfrm>
            <a:off x="8929159" y="3156816"/>
            <a:ext cx="1574470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</p:txBody>
      </p:sp>
      <p:pic>
        <p:nvPicPr>
          <p:cNvPr id="6146" name="Picture 2" descr="Isla png » PNG Image">
            <a:extLst>
              <a:ext uri="{FF2B5EF4-FFF2-40B4-BE49-F238E27FC236}">
                <a16:creationId xmlns:a16="http://schemas.microsoft.com/office/drawing/2014/main" id="{A4B744CE-D04D-446A-9305-5DC6AB6CB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81" y="2338525"/>
            <a:ext cx="3953314" cy="435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Diagrama de flujo: terminador 11">
            <a:extLst>
              <a:ext uri="{FF2B5EF4-FFF2-40B4-BE49-F238E27FC236}">
                <a16:creationId xmlns:a16="http://schemas.microsoft.com/office/drawing/2014/main" id="{89AA6625-54E6-448D-8923-925C7D2716B6}"/>
              </a:ext>
            </a:extLst>
          </p:cNvPr>
          <p:cNvSpPr/>
          <p:nvPr/>
        </p:nvSpPr>
        <p:spPr>
          <a:xfrm>
            <a:off x="75611" y="164885"/>
            <a:ext cx="2924263" cy="1351313"/>
          </a:xfrm>
          <a:prstGeom prst="flowChartTerminator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¿Con qué vocal comienza ISLA?</a:t>
            </a:r>
          </a:p>
        </p:txBody>
      </p:sp>
      <p:sp>
        <p:nvSpPr>
          <p:cNvPr id="13" name="Rombo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BE23AB1-2143-4606-8271-3B6A991C59DA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270217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, pasto, exterior, pequeño&#10;&#10;Descripción generada automáticamente">
            <a:extLst>
              <a:ext uri="{FF2B5EF4-FFF2-40B4-BE49-F238E27FC236}">
                <a16:creationId xmlns:a16="http://schemas.microsoft.com/office/drawing/2014/main" id="{CDD0DBCD-F85C-410D-860D-A9534ED71D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9" b="5264"/>
          <a:stretch/>
        </p:blipFill>
        <p:spPr>
          <a:xfrm>
            <a:off x="-26122" y="-1715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hlinkClick r:id="" action="ppaction://noaction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F99B9E07-FD38-475F-845A-98E5F582EF44}"/>
              </a:ext>
            </a:extLst>
          </p:cNvPr>
          <p:cNvSpPr/>
          <p:nvPr/>
        </p:nvSpPr>
        <p:spPr>
          <a:xfrm>
            <a:off x="1260241" y="3957036"/>
            <a:ext cx="555001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8" name="Rectángulo 7">
            <a:hlinkClick r:id="" action="ppaction://noaction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FADCAB7D-0EAA-40B8-A6BB-35006892515A}"/>
              </a:ext>
            </a:extLst>
          </p:cNvPr>
          <p:cNvSpPr/>
          <p:nvPr/>
        </p:nvSpPr>
        <p:spPr>
          <a:xfrm>
            <a:off x="8471461" y="-127091"/>
            <a:ext cx="1430200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9" name="Rectángulo 8">
            <a:hlinkClick r:id="" action="ppaction://noaction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F3EACED3-14F1-40D2-9AEB-6FA7FBF78FD1}"/>
              </a:ext>
            </a:extLst>
          </p:cNvPr>
          <p:cNvSpPr/>
          <p:nvPr/>
        </p:nvSpPr>
        <p:spPr>
          <a:xfrm>
            <a:off x="4054594" y="3957036"/>
            <a:ext cx="356879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10" name="Rectángulo 9">
            <a:hlinkClick r:id="" action="ppaction://noaction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96309D83-7629-41B7-8E54-D0E38DC459F4}"/>
              </a:ext>
            </a:extLst>
          </p:cNvPr>
          <p:cNvSpPr/>
          <p:nvPr/>
        </p:nvSpPr>
        <p:spPr>
          <a:xfrm>
            <a:off x="5445465" y="-17150"/>
            <a:ext cx="191110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</p:txBody>
      </p:sp>
      <p:sp>
        <p:nvSpPr>
          <p:cNvPr id="11" name="Rectángulo 10">
            <a:hlinkClick r:id="" action="ppaction://noaction">
              <a:snd r:embed="rId4" name="explode.wav"/>
            </a:hlinkClick>
            <a:extLst>
              <a:ext uri="{FF2B5EF4-FFF2-40B4-BE49-F238E27FC236}">
                <a16:creationId xmlns:a16="http://schemas.microsoft.com/office/drawing/2014/main" id="{1A24AAE4-2B59-40FE-8C55-C42C05EDCB3C}"/>
              </a:ext>
            </a:extLst>
          </p:cNvPr>
          <p:cNvSpPr/>
          <p:nvPr/>
        </p:nvSpPr>
        <p:spPr>
          <a:xfrm>
            <a:off x="9613348" y="2557525"/>
            <a:ext cx="1850186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</p:txBody>
      </p:sp>
      <p:pic>
        <p:nvPicPr>
          <p:cNvPr id="8194" name="Picture 2" descr="Ala Ángel Derecho - Gráficos vectoriales gratis en Pixabay">
            <a:extLst>
              <a:ext uri="{FF2B5EF4-FFF2-40B4-BE49-F238E27FC236}">
                <a16:creationId xmlns:a16="http://schemas.microsoft.com/office/drawing/2014/main" id="{7272CD6C-6705-4905-A1D7-69C5F439F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842" y="3120409"/>
            <a:ext cx="3396417" cy="348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Diagrama de flujo: terminador 11">
            <a:extLst>
              <a:ext uri="{FF2B5EF4-FFF2-40B4-BE49-F238E27FC236}">
                <a16:creationId xmlns:a16="http://schemas.microsoft.com/office/drawing/2014/main" id="{6C361CF7-DF69-4BA7-8B65-B862FA7CF5E8}"/>
              </a:ext>
            </a:extLst>
          </p:cNvPr>
          <p:cNvSpPr/>
          <p:nvPr/>
        </p:nvSpPr>
        <p:spPr>
          <a:xfrm>
            <a:off x="75611" y="164885"/>
            <a:ext cx="2924263" cy="1351313"/>
          </a:xfrm>
          <a:prstGeom prst="flowChartTerminator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7030A0"/>
                </a:solidFill>
                <a:latin typeface="Abadi" panose="020B0604020104020204" pitchFamily="34" charset="0"/>
              </a:rPr>
              <a:t>¿Con qué vocal comienza ALA?</a:t>
            </a:r>
          </a:p>
        </p:txBody>
      </p:sp>
      <p:sp>
        <p:nvSpPr>
          <p:cNvPr id="13" name="Rombo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9C48BE9-A66D-4F7F-8653-DB9EDF8DACAD}"/>
              </a:ext>
            </a:extLst>
          </p:cNvPr>
          <p:cNvSpPr/>
          <p:nvPr/>
        </p:nvSpPr>
        <p:spPr>
          <a:xfrm>
            <a:off x="9716394" y="5787520"/>
            <a:ext cx="2312934" cy="995195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latin typeface="Aharoni" panose="02010803020104030203" pitchFamily="2" charset="-79"/>
                <a:cs typeface="Aharoni" panose="02010803020104030203" pitchFamily="2" charset="-79"/>
              </a:rPr>
              <a:t>Seguir jugando</a:t>
            </a:r>
          </a:p>
        </p:txBody>
      </p:sp>
    </p:spTree>
    <p:extLst>
      <p:ext uri="{BB962C8B-B14F-4D97-AF65-F5344CB8AC3E}">
        <p14:creationId xmlns:p14="http://schemas.microsoft.com/office/powerpoint/2010/main" val="242224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Imagen que contiene pasto, exterior, tabla, césped&#10;&#10;Descripción generada automáticamente">
            <a:extLst>
              <a:ext uri="{FF2B5EF4-FFF2-40B4-BE49-F238E27FC236}">
                <a16:creationId xmlns:a16="http://schemas.microsoft.com/office/drawing/2014/main" id="{5C7C13BC-F54E-4197-8606-97875F80ED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99B9E07-FD38-475F-845A-98E5F582EF44}"/>
              </a:ext>
            </a:extLst>
          </p:cNvPr>
          <p:cNvSpPr/>
          <p:nvPr/>
        </p:nvSpPr>
        <p:spPr>
          <a:xfrm>
            <a:off x="5926802" y="439067"/>
            <a:ext cx="555001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endParaRPr lang="es-E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Rectángulo 7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ADCAB7D-0EAA-40B8-A6BB-35006892515A}"/>
              </a:ext>
            </a:extLst>
          </p:cNvPr>
          <p:cNvSpPr/>
          <p:nvPr/>
        </p:nvSpPr>
        <p:spPr>
          <a:xfrm>
            <a:off x="9823343" y="479847"/>
            <a:ext cx="1430200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9" name="Rectángulo 8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F3EACED3-14F1-40D2-9AEB-6FA7FBF78FD1}"/>
              </a:ext>
            </a:extLst>
          </p:cNvPr>
          <p:cNvSpPr/>
          <p:nvPr/>
        </p:nvSpPr>
        <p:spPr>
          <a:xfrm>
            <a:off x="8389091" y="439067"/>
            <a:ext cx="356879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endParaRPr lang="es-E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Rectángulo 9">
            <a:hlinkClick r:id="" action="ppaction://noaction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96309D83-7629-41B7-8E54-D0E38DC459F4}"/>
              </a:ext>
            </a:extLst>
          </p:cNvPr>
          <p:cNvSpPr/>
          <p:nvPr/>
        </p:nvSpPr>
        <p:spPr>
          <a:xfrm>
            <a:off x="7027470" y="4043399"/>
            <a:ext cx="1382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3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</p:txBody>
      </p:sp>
      <p:sp>
        <p:nvSpPr>
          <p:cNvPr id="11" name="Rectángulo 10">
            <a:hlinkClick r:id="" action="ppaction://noaction">
              <a:snd r:embed="rId3" name="explode.wav"/>
            </a:hlinkClick>
            <a:extLst>
              <a:ext uri="{FF2B5EF4-FFF2-40B4-BE49-F238E27FC236}">
                <a16:creationId xmlns:a16="http://schemas.microsoft.com/office/drawing/2014/main" id="{1A24AAE4-2B59-40FE-8C55-C42C05EDCB3C}"/>
              </a:ext>
            </a:extLst>
          </p:cNvPr>
          <p:cNvSpPr/>
          <p:nvPr/>
        </p:nvSpPr>
        <p:spPr>
          <a:xfrm>
            <a:off x="9630574" y="3266140"/>
            <a:ext cx="134043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3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</p:txBody>
      </p:sp>
      <p:pic>
        <p:nvPicPr>
          <p:cNvPr id="14" name="Imagen 13" descr="Imagen que contiene taza, tabla, interior, café&#10;&#10;Descripción generada automáticamente">
            <a:extLst>
              <a:ext uri="{FF2B5EF4-FFF2-40B4-BE49-F238E27FC236}">
                <a16:creationId xmlns:a16="http://schemas.microsoft.com/office/drawing/2014/main" id="{11235E88-D7D5-48B2-9C37-0A28D53AA7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5" t="2945" r="10809" b="3978"/>
          <a:stretch/>
        </p:blipFill>
        <p:spPr>
          <a:xfrm>
            <a:off x="1313107" y="1968866"/>
            <a:ext cx="4696163" cy="4810540"/>
          </a:xfrm>
          <a:prstGeom prst="rect">
            <a:avLst/>
          </a:prstGeom>
        </p:spPr>
      </p:pic>
      <p:sp>
        <p:nvSpPr>
          <p:cNvPr id="15" name="Diagrama de flujo: terminador 14">
            <a:extLst>
              <a:ext uri="{FF2B5EF4-FFF2-40B4-BE49-F238E27FC236}">
                <a16:creationId xmlns:a16="http://schemas.microsoft.com/office/drawing/2014/main" id="{8EC97F6E-E7C7-4C13-BE6D-2EDDD750FD75}"/>
              </a:ext>
            </a:extLst>
          </p:cNvPr>
          <p:cNvSpPr/>
          <p:nvPr/>
        </p:nvSpPr>
        <p:spPr>
          <a:xfrm>
            <a:off x="30382" y="80434"/>
            <a:ext cx="4912679" cy="1599742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 err="1">
                <a:solidFill>
                  <a:schemeClr val="bg1"/>
                </a:solidFill>
                <a:latin typeface="Abadi" panose="020B0604020104020204" pitchFamily="34" charset="0"/>
              </a:rPr>
              <a:t>Masha</a:t>
            </a:r>
            <a:r>
              <a:rPr lang="es-CL" sz="2400" b="1" dirty="0">
                <a:solidFill>
                  <a:schemeClr val="bg1"/>
                </a:solidFill>
                <a:latin typeface="Abadi" panose="020B0604020104020204" pitchFamily="34" charset="0"/>
              </a:rPr>
              <a:t> va a preparar sopa en una OLLA</a:t>
            </a:r>
          </a:p>
          <a:p>
            <a:pPr algn="ctr"/>
            <a:r>
              <a:rPr lang="es-CL" sz="2400" b="1" dirty="0">
                <a:solidFill>
                  <a:schemeClr val="bg1"/>
                </a:solidFill>
                <a:latin typeface="Abadi" panose="020B0604020104020204" pitchFamily="34" charset="0"/>
              </a:rPr>
              <a:t>¿Con qué vocal empieza OLLA?</a:t>
            </a:r>
          </a:p>
        </p:txBody>
      </p:sp>
    </p:spTree>
    <p:extLst>
      <p:ext uri="{BB962C8B-B14F-4D97-AF65-F5344CB8AC3E}">
        <p14:creationId xmlns:p14="http://schemas.microsoft.com/office/powerpoint/2010/main" val="15181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asto, café, foto, dibujo&#10;&#10;Descripción generada automáticamente">
            <a:extLst>
              <a:ext uri="{FF2B5EF4-FFF2-40B4-BE49-F238E27FC236}">
                <a16:creationId xmlns:a16="http://schemas.microsoft.com/office/drawing/2014/main" id="{CFF39D52-5B6C-428E-8EAD-6E300E0FCD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" r="8206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Diagrama de flujo: terminador 7">
            <a:extLst>
              <a:ext uri="{FF2B5EF4-FFF2-40B4-BE49-F238E27FC236}">
                <a16:creationId xmlns:a16="http://schemas.microsoft.com/office/drawing/2014/main" id="{710D6E37-9E6D-47AA-875D-A7748682EB73}"/>
              </a:ext>
            </a:extLst>
          </p:cNvPr>
          <p:cNvSpPr/>
          <p:nvPr/>
        </p:nvSpPr>
        <p:spPr>
          <a:xfrm>
            <a:off x="119270" y="223859"/>
            <a:ext cx="2116470" cy="1599742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chemeClr val="bg1"/>
                </a:solidFill>
                <a:latin typeface="Abadi" panose="020B0604020104020204" pitchFamily="34" charset="0"/>
              </a:rPr>
              <a:t>Muy buen trabajo.</a:t>
            </a:r>
          </a:p>
          <a:p>
            <a:pPr algn="ctr"/>
            <a:r>
              <a:rPr lang="es-CL" sz="2400" b="1" dirty="0">
                <a:solidFill>
                  <a:schemeClr val="bg1"/>
                </a:solidFill>
                <a:latin typeface="Abadi" panose="020B0604020104020204" pitchFamily="34" charset="0"/>
              </a:rPr>
              <a:t>Hasta la próxima!!!!</a:t>
            </a:r>
          </a:p>
        </p:txBody>
      </p:sp>
    </p:spTree>
    <p:extLst>
      <p:ext uri="{BB962C8B-B14F-4D97-AF65-F5344CB8AC3E}">
        <p14:creationId xmlns:p14="http://schemas.microsoft.com/office/powerpoint/2010/main" val="142568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</TotalTime>
  <Words>238</Words>
  <Application>Microsoft Macintosh PowerPoint</Application>
  <PresentationFormat>Panorámica</PresentationFormat>
  <Paragraphs>72</Paragraphs>
  <Slides>15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Abadi</vt:lpstr>
      <vt:lpstr>Aharoni</vt:lpstr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GISELA GALVEZ BOBADILLA</dc:creator>
  <cp:lastModifiedBy>Microsoft Office User</cp:lastModifiedBy>
  <cp:revision>41</cp:revision>
  <dcterms:created xsi:type="dcterms:W3CDTF">2020-05-29T22:56:00Z</dcterms:created>
  <dcterms:modified xsi:type="dcterms:W3CDTF">2020-09-03T18:48:13Z</dcterms:modified>
</cp:coreProperties>
</file>