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x-wav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audio7.wav" ContentType="audio/x-wav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7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9" r:id="rId11"/>
    <p:sldId id="270" r:id="rId12"/>
    <p:sldId id="271" r:id="rId13"/>
    <p:sldId id="273" r:id="rId14"/>
    <p:sldId id="274" r:id="rId15"/>
    <p:sldId id="275" r:id="rId16"/>
    <p:sldId id="283" r:id="rId17"/>
    <p:sldId id="285" r:id="rId18"/>
    <p:sldId id="284" r:id="rId19"/>
    <p:sldId id="286" r:id="rId20"/>
    <p:sldId id="287" r:id="rId21"/>
    <p:sldId id="276" r:id="rId22"/>
    <p:sldId id="268" r:id="rId23"/>
    <p:sldId id="289" r:id="rId24"/>
    <p:sldId id="288" r:id="rId25"/>
    <p:sldId id="282" r:id="rId26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5F207-AA8A-4784-B160-2F5D6EA9C899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62A55-BD6B-451B-9E2B-761FC17C5E3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2080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62A55-BD6B-451B-9E2B-761FC17C5E33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1083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62A55-BD6B-451B-9E2B-761FC17C5E33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356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62A55-BD6B-451B-9E2B-761FC17C5E33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356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62A55-BD6B-451B-9E2B-761FC17C5E33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356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903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7285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9183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2038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19fef0afa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19fef0afa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4861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62A55-BD6B-451B-9E2B-761FC17C5E33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356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62A55-BD6B-451B-9E2B-761FC17C5E33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356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101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6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6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239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918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2084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8633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372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593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978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7494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-55200" y="1400"/>
            <a:ext cx="9220500" cy="961200"/>
          </a:xfrm>
          <a:prstGeom prst="rect">
            <a:avLst/>
          </a:prstGeom>
          <a:solidFill>
            <a:srgbClr val="799C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2681850" y="1395600"/>
            <a:ext cx="37803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566" lvl="2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754" lvl="3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5943" lvl="4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132" lvl="5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320" lvl="6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509" lvl="7" indent="-342892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697" lvl="8" indent="-342892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2531850" y="105167"/>
            <a:ext cx="63003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734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2AEF0-D099-4486-AF45-726F6811A904}" type="datetimeFigureOut">
              <a:rPr lang="es-CL" smtClean="0"/>
              <a:t>11-09-2020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71DDF-226F-4FB9-BCFE-64E17652B90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844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5.wav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audio" Target="../media/audio6.wav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audio" Target="../media/audio7.wav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7.wav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9.png"/><Relationship Id="rId4" Type="http://schemas.openxmlformats.org/officeDocument/2006/relationships/audio" Target="../media/audio4.wav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audio" Target="../media/audio4.wav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7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audio" Target="../media/audio4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audio" Target="../media/audio7.wav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audio" Target="../media/audio4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audio" Target="../media/audio3.wav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0" y="0"/>
            <a:ext cx="9144000" cy="6885384"/>
            <a:chOff x="0" y="260648"/>
            <a:chExt cx="9144000" cy="6858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7 Rectángulo redondeado"/>
            <p:cNvSpPr/>
            <p:nvPr/>
          </p:nvSpPr>
          <p:spPr>
            <a:xfrm>
              <a:off x="4332312" y="1588351"/>
              <a:ext cx="3960440" cy="1944216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283968" y="1363706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“CHILE</a:t>
            </a:r>
            <a:r>
              <a:rPr lang="es-ES_tradnl" sz="6000" dirty="0" smtClean="0">
                <a:latin typeface="Algerian" panose="04020705040A02060702" pitchFamily="82" charset="0"/>
              </a:rPr>
              <a:t> </a:t>
            </a:r>
            <a:r>
              <a:rPr lang="es-ES_tradnl" sz="6000" dirty="0" smtClean="0">
                <a:solidFill>
                  <a:srgbClr val="002060"/>
                </a:solidFill>
                <a:latin typeface="Algerian" panose="04020705040A02060702" pitchFamily="82" charset="0"/>
              </a:rPr>
              <a:t>MI</a:t>
            </a:r>
            <a:r>
              <a:rPr lang="es-ES_tradnl" sz="6000" dirty="0" smtClean="0">
                <a:latin typeface="Algerian" panose="04020705040A02060702" pitchFamily="82" charset="0"/>
              </a:rPr>
              <a:t> </a:t>
            </a:r>
            <a:r>
              <a:rPr lang="es-ES_tradnl" sz="60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PAÍS”</a:t>
            </a:r>
            <a:endParaRPr lang="es-CL" sz="6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9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-27384"/>
            <a:ext cx="9144000" cy="9361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¿QUÉ PAÍS VIENE AHÍ? </a:t>
            </a:r>
            <a:endParaRPr lang="es-C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26" name="Picture 2" descr="Sherlock Communications: RP Chi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r="31007"/>
          <a:stretch/>
        </p:blipFill>
        <p:spPr bwMode="auto">
          <a:xfrm>
            <a:off x="5292080" y="1070515"/>
            <a:ext cx="254216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414861" y="2921168"/>
            <a:ext cx="525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 smtClean="0">
                <a:solidFill>
                  <a:srgbClr val="FF0000"/>
                </a:solidFill>
                <a:latin typeface="Goudy Stout" panose="0202090407030B020401" pitchFamily="18" charset="0"/>
              </a:rPr>
              <a:t>CHILE</a:t>
            </a:r>
            <a:endParaRPr lang="es-CL" sz="6000" dirty="0">
              <a:solidFill>
                <a:srgbClr val="FF0000"/>
              </a:solidFill>
              <a:latin typeface="Goudy Stout" panose="0202090407030B0204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5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>
              <a:solidFill>
                <a:sysClr val="windowText" lastClr="00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Rectángulo redondeado"/>
          <p:cNvSpPr/>
          <p:nvPr/>
        </p:nvSpPr>
        <p:spPr>
          <a:xfrm>
            <a:off x="1445390" y="508629"/>
            <a:ext cx="6444716" cy="11615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dirty="0" smtClean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Como todos los países, el nuestro  tiene símbolos que nos representan y diferencian, por eso nos dan una identidad como país. </a:t>
            </a:r>
            <a:endParaRPr lang="es-CL" sz="2000" dirty="0">
              <a:solidFill>
                <a:sysClr val="windowText" lastClr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8 Pergamino horizontal"/>
          <p:cNvSpPr/>
          <p:nvPr/>
        </p:nvSpPr>
        <p:spPr>
          <a:xfrm>
            <a:off x="2019908" y="4941168"/>
            <a:ext cx="5295680" cy="1584176"/>
          </a:xfrm>
          <a:prstGeom prst="horizontalScroll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2000" dirty="0" smtClean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En Chile podemos encontrar 3 símbolos patrios  que son: La bandera, el escudo y nuestro himno nacional.</a:t>
            </a:r>
            <a:endParaRPr lang="es-CL" sz="2000" dirty="0">
              <a:solidFill>
                <a:sysClr val="windowText" lastClr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58" y="2132856"/>
            <a:ext cx="3112930" cy="2303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995" y="2132856"/>
            <a:ext cx="3112930" cy="22998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776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s-CL" dirty="0"/>
          </a:p>
        </p:txBody>
      </p:sp>
      <p:sp>
        <p:nvSpPr>
          <p:cNvPr id="5" name="4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LA BANDERA CHILENA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74810"/>
            <a:ext cx="4824536" cy="4571825"/>
          </a:xfrm>
          <a:prstGeom prst="rect">
            <a:avLst/>
          </a:prstGeom>
        </p:spPr>
      </p:pic>
      <p:sp>
        <p:nvSpPr>
          <p:cNvPr id="9" name="8 Rectángulo redondeado"/>
          <p:cNvSpPr/>
          <p:nvPr/>
        </p:nvSpPr>
        <p:spPr>
          <a:xfrm>
            <a:off x="5703199" y="1484785"/>
            <a:ext cx="3096344" cy="352839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s-ES_tradnl" sz="2400" dirty="0" smtClean="0">
              <a:solidFill>
                <a:sysClr val="windowText" lastClr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s-ES_tradnl" sz="2400" dirty="0" smtClean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Esta compuesta por tres colores: blanco-azul y rojo, además tiene una estrella de color blanco. </a:t>
            </a:r>
            <a:r>
              <a:rPr lang="es-ES_tradnl" sz="2400" dirty="0" smtClean="0">
                <a:latin typeface="Comic Sans MS" panose="030F0702030302020204" pitchFamily="66" charset="0"/>
              </a:rPr>
              <a:t>un estrella. </a:t>
            </a:r>
            <a:endParaRPr lang="es-CL" sz="2400" dirty="0">
              <a:latin typeface="Comic Sans MS" panose="030F0702030302020204" pitchFamily="66" charset="0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1547664" y="5746635"/>
            <a:ext cx="792088" cy="70670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/>
          <p:cNvSpPr/>
          <p:nvPr/>
        </p:nvSpPr>
        <p:spPr>
          <a:xfrm>
            <a:off x="2744670" y="5763218"/>
            <a:ext cx="792088" cy="70670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/>
          <p:cNvSpPr/>
          <p:nvPr/>
        </p:nvSpPr>
        <p:spPr>
          <a:xfrm>
            <a:off x="3941676" y="5746634"/>
            <a:ext cx="792088" cy="70670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269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-27384"/>
            <a:ext cx="9144000" cy="1108445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EL ESCUDO NACIONAL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658028" y="4653136"/>
            <a:ext cx="7827943" cy="147015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Nuestro escudo esta compuesto por dos animales: El huemul y el cóndor. ¿Sabias que estos animales están en peligro de extinción? Lo que significa que si no los cuidamos van a desaparecer. 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71"/>
          <a:stretch/>
        </p:blipFill>
        <p:spPr>
          <a:xfrm>
            <a:off x="3635898" y="2237205"/>
            <a:ext cx="1440158" cy="1496484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979712" y="1081062"/>
            <a:ext cx="2340260" cy="3424044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4319972" y="1085076"/>
            <a:ext cx="2340260" cy="34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4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chemeClr val="tx1"/>
                </a:solidFill>
                <a:latin typeface="Comic Sans MS" panose="030F0702030302020204" pitchFamily="66" charset="0"/>
              </a:rPr>
              <a:t>EL ESCUDO </a:t>
            </a:r>
            <a:r>
              <a:rPr lang="es-ES_tradn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NACIONAL-¿Qué animales forman parte del escudo?</a:t>
            </a:r>
            <a:endParaRPr lang="es-CL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307975" y="1592120"/>
            <a:ext cx="3175521" cy="3322168"/>
            <a:chOff x="760333" y="1551504"/>
            <a:chExt cx="2139962" cy="2478161"/>
          </a:xfrm>
        </p:grpSpPr>
        <p:pic>
          <p:nvPicPr>
            <p:cNvPr id="1026" name="Picture 2" descr="huemul - Buscar con Google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5" t="4632" r="12168" b="9033"/>
            <a:stretch/>
          </p:blipFill>
          <p:spPr bwMode="auto">
            <a:xfrm>
              <a:off x="760333" y="1551504"/>
              <a:ext cx="2139962" cy="2160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2 CuadroTexto"/>
            <p:cNvSpPr txBox="1"/>
            <p:nvPr/>
          </p:nvSpPr>
          <p:spPr>
            <a:xfrm>
              <a:off x="1043608" y="3721888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400" b="1" dirty="0" smtClean="0"/>
                <a:t>huemul</a:t>
              </a:r>
              <a:endParaRPr lang="es-CL" sz="1400" b="1" dirty="0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6084168" y="1659768"/>
            <a:ext cx="2952328" cy="2952328"/>
            <a:chOff x="3490896" y="1886245"/>
            <a:chExt cx="2162208" cy="2186858"/>
          </a:xfrm>
        </p:grpSpPr>
        <p:pic>
          <p:nvPicPr>
            <p:cNvPr id="1030" name="Picture 6" descr="Dibujos animados de caballos sonrientes | Vector Premiu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0896" y="1886245"/>
              <a:ext cx="2162208" cy="1835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12 CuadroTexto"/>
            <p:cNvSpPr txBox="1"/>
            <p:nvPr/>
          </p:nvSpPr>
          <p:spPr>
            <a:xfrm>
              <a:off x="3887924" y="3765326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400" b="1" dirty="0" smtClean="0"/>
                <a:t>caballo</a:t>
              </a:r>
              <a:endParaRPr lang="es-CL" sz="1400" b="1" dirty="0"/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3027421" y="3414972"/>
            <a:ext cx="3251710" cy="3056608"/>
            <a:chOff x="3001563" y="3255284"/>
            <a:chExt cx="3251710" cy="3056608"/>
          </a:xfrm>
        </p:grpSpPr>
        <p:pic>
          <p:nvPicPr>
            <p:cNvPr id="1034" name="Picture 10" descr="Pudú | Ilustraciones, Ilustraciones infantiles, Fauna chilena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1563" y="3255284"/>
              <a:ext cx="3251710" cy="3056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11 CuadroTexto"/>
            <p:cNvSpPr txBox="1"/>
            <p:nvPr/>
          </p:nvSpPr>
          <p:spPr>
            <a:xfrm>
              <a:off x="3419872" y="5935626"/>
              <a:ext cx="17463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400" b="1" dirty="0" smtClean="0"/>
                <a:t>pudú</a:t>
              </a:r>
              <a:endParaRPr lang="es-CL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4363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chemeClr val="tx1"/>
                </a:solidFill>
                <a:latin typeface="Comic Sans MS" panose="030F0702030302020204" pitchFamily="66" charset="0"/>
              </a:rPr>
              <a:t>EL ESCUDO NACIONAL-¿Qué animales forman parte del escudo?</a:t>
            </a:r>
            <a:endParaRPr lang="es-CL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75200" y="1371280"/>
            <a:ext cx="3720275" cy="2930215"/>
            <a:chOff x="1727684" y="4293096"/>
            <a:chExt cx="2590800" cy="1831778"/>
          </a:xfrm>
        </p:grpSpPr>
        <p:pic>
          <p:nvPicPr>
            <p:cNvPr id="10" name="Picture 8" descr="Vuelo Del águila De La Historieta Ilustración del Vector - Ilustración de  animal, carnívoro: 111534137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7684" y="4293096"/>
              <a:ext cx="2590800" cy="1524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10 CuadroTexto"/>
            <p:cNvSpPr txBox="1"/>
            <p:nvPr/>
          </p:nvSpPr>
          <p:spPr>
            <a:xfrm>
              <a:off x="2216219" y="5817097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400" b="1" dirty="0" smtClean="0"/>
                <a:t>águila</a:t>
              </a:r>
              <a:endParaRPr lang="es-CL" sz="1400" b="1" dirty="0"/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3360986" y="2983500"/>
            <a:ext cx="3142262" cy="3355434"/>
            <a:chOff x="5940152" y="1340768"/>
            <a:chExt cx="2535932" cy="2842470"/>
          </a:xfrm>
        </p:grpSpPr>
        <p:pic>
          <p:nvPicPr>
            <p:cNvPr id="7" name="Picture 4" descr="24 mejores imágenes de Condor dibujo | Condor dibujo, Condor, Cóndor andino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1340768"/>
              <a:ext cx="2535932" cy="2688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7 CuadroTexto"/>
            <p:cNvSpPr txBox="1"/>
            <p:nvPr/>
          </p:nvSpPr>
          <p:spPr>
            <a:xfrm>
              <a:off x="6653158" y="3896491"/>
              <a:ext cx="1368152" cy="286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400" b="1" dirty="0"/>
                <a:t>c</a:t>
              </a:r>
              <a:r>
                <a:rPr lang="es-CL" sz="1400" b="1" dirty="0" smtClean="0"/>
                <a:t>óndor</a:t>
              </a:r>
              <a:endParaRPr lang="es-CL" sz="1400" b="1" dirty="0"/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5688776" y="1371280"/>
            <a:ext cx="3096344" cy="2487497"/>
            <a:chOff x="5436096" y="1249280"/>
            <a:chExt cx="3096344" cy="2487497"/>
          </a:xfrm>
        </p:grpSpPr>
        <p:pic>
          <p:nvPicPr>
            <p:cNvPr id="1028" name="Picture 4" descr="Cute dragon cartoon Royalty Free Vector Image - VectorStock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5436096" y="1249280"/>
              <a:ext cx="3096344" cy="2179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12 CuadroTexto"/>
            <p:cNvSpPr txBox="1"/>
            <p:nvPr/>
          </p:nvSpPr>
          <p:spPr>
            <a:xfrm>
              <a:off x="6430369" y="3429000"/>
              <a:ext cx="16952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400" b="1" dirty="0" smtClean="0"/>
                <a:t>dragón</a:t>
              </a:r>
              <a:endParaRPr lang="es-CL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8646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EL </a:t>
            </a:r>
            <a:r>
              <a:rPr lang="es-ES_tradn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HIMNO </a:t>
            </a:r>
            <a:r>
              <a:rPr lang="es-ES_tradnl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NACIONAL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4062555" y="1172612"/>
            <a:ext cx="4973941" cy="4920683"/>
            <a:chOff x="130958" y="1089421"/>
            <a:chExt cx="5112568" cy="5507929"/>
          </a:xfrm>
        </p:grpSpPr>
        <p:sp>
          <p:nvSpPr>
            <p:cNvPr id="2" name="1 Pergamino vertical"/>
            <p:cNvSpPr/>
            <p:nvPr/>
          </p:nvSpPr>
          <p:spPr>
            <a:xfrm>
              <a:off x="130958" y="1089421"/>
              <a:ext cx="5112568" cy="5507929"/>
            </a:xfrm>
            <a:prstGeom prst="verticalScroll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050" name="Picture 2" descr="Himno Nacional de Chil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394" y="1916833"/>
              <a:ext cx="3464590" cy="4247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Himno Nacional De Chil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6176" y="2270455"/>
            <a:ext cx="3600400" cy="231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3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16417"/>
            <a:ext cx="9144000" cy="11168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FLOR NACIONAL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Foto de plantas chilenas - Fotos en InfoJard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357174" cy="25909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 redondeado"/>
          <p:cNvSpPr/>
          <p:nvPr/>
        </p:nvSpPr>
        <p:spPr>
          <a:xfrm>
            <a:off x="5703199" y="1484785"/>
            <a:ext cx="3096344" cy="388843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_tradnl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Nuestra flor nacional, el copihue crece en la zona centro y sur de Chile y la podemos encontrar en colores blanco, rojo y/o rosado. </a:t>
            </a:r>
            <a:r>
              <a:rPr lang="es-ES_tradnl" sz="2000" dirty="0" smtClean="0">
                <a:latin typeface="Comic Sans MS" panose="030F0702030302020204" pitchFamily="66" charset="0"/>
              </a:rPr>
              <a:t>estrella. </a:t>
            </a:r>
            <a:endParaRPr lang="es-CL" sz="2000" dirty="0">
              <a:latin typeface="Comic Sans MS" panose="030F0702030302020204" pitchFamily="66" charset="0"/>
            </a:endParaRPr>
          </a:p>
        </p:txBody>
      </p:sp>
      <p:pic>
        <p:nvPicPr>
          <p:cNvPr id="3076" name="Picture 4" descr="CARACTERIZACIÓN BANCO DE GERMOPLASMA DE COPIH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577" y="2708236"/>
            <a:ext cx="2297395" cy="21860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46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COMIDA TÍPICA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5 Imagen" descr="Comida Típica Chilena - YouTub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59"/>
            <a:ext cx="2232248" cy="144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uántas calorías tiene cada comida típica de Fiestas Patrias? — FMDO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268759"/>
            <a:ext cx="1800200" cy="144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Bailes y Costumbres de la Zona Centro | Folclore Chilen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268759"/>
            <a:ext cx="2083488" cy="14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omidas típicas de Chile: zona norte, zona centro y zona sur - Lifeder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7260" y="1283357"/>
            <a:ext cx="1931204" cy="142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11 platos típicos que debes probar si visitas Chile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7260" y="2852936"/>
            <a:ext cx="1931204" cy="14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Ensalada chilena | En Mi Cocina Hoy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2843095"/>
            <a:ext cx="1932157" cy="14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74"/>
          <a:stretch/>
        </p:blipFill>
        <p:spPr>
          <a:xfrm>
            <a:off x="464987" y="2843094"/>
            <a:ext cx="2234805" cy="1425563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57" y="2827962"/>
            <a:ext cx="1799844" cy="144069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613" y="4345245"/>
            <a:ext cx="2696943" cy="1423034"/>
          </a:xfrm>
          <a:prstGeom prst="rect">
            <a:avLst/>
          </a:prstGeom>
        </p:spPr>
      </p:pic>
      <p:pic>
        <p:nvPicPr>
          <p:cNvPr id="10244" name="Picture 4" descr="Fotos de Niño comiendo caricatura de stock, imágenes de Niño comiendo  caricatura sin royalties | Depositphotos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59442F"/>
              </a:clrFrom>
              <a:clrTo>
                <a:srgbClr val="59442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174" y="4345245"/>
            <a:ext cx="1642143" cy="210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6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Comic Sans MS" panose="030F0702030302020204" pitchFamily="66" charset="0"/>
              </a:rPr>
              <a:t>COMIDA </a:t>
            </a:r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TÍPICA-Ayudemos a Julieta a comer la comida típica Chilena.</a:t>
            </a:r>
            <a:endParaRPr lang="es-CL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 descr="Ilustración De Un Entrega Niña Sobre Un Plato Vacío Fotos, Retratos,  Imágenes Y Fotografía De Archivo Libres De Derecho. Image 28157464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03278"/>
            <a:ext cx="2823690" cy="363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omida al paso - La Tercer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419" y="4152765"/>
            <a:ext cx="198742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La Nonna | Ofertas especiales según temporada.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E0E0DE"/>
              </a:clrFrom>
              <a:clrTo>
                <a:srgbClr val="E0E0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80" y="1243120"/>
            <a:ext cx="1904659" cy="126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Empanadas Chilenos Deliciosos Imagen de archivo - Imagen de chilenos,  empanadas: 28898813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t="8525" b="24529"/>
          <a:stretch/>
        </p:blipFill>
        <p:spPr bwMode="auto">
          <a:xfrm>
            <a:off x="6426779" y="1089423"/>
            <a:ext cx="1962802" cy="13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Yakitori, Barbacoa, Anticucho imagen png - imagen transparente descarga  gratuita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880" y="4298803"/>
            <a:ext cx="2403199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Pizza, Pepperoni, De Dibujos Animados imagen png - imagen transparente  descarga gratuit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55" y="2868091"/>
            <a:ext cx="1778351" cy="11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Ilustración de dibujos animados de almuerzo de sushi | Vector Premium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024" y="2708920"/>
            <a:ext cx="2249557" cy="110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Fast food Chinese noodles in Royalty Free Vector Imag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6"/>
          <a:stretch/>
        </p:blipFill>
        <p:spPr bwMode="auto">
          <a:xfrm>
            <a:off x="3608721" y="4797152"/>
            <a:ext cx="1243854" cy="173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88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96296E-6 C -0.03854 -0.01713 -0.07882 -0.03704 -0.11858 -0.04885 C -0.14236 -0.06366 -0.16719 -0.07639 -0.19236 -0.08704 C -0.1993 -0.09468 -0.20729 -0.0956 -0.21493 -0.10324 C -0.22153 -0.10973 -0.22517 -0.1206 -0.23264 -0.12477 C -0.23576 -0.12685 -0.23906 -0.12778 -0.24149 -0.1301 C -0.26302 -0.15093 -0.2467 -0.14352 -0.2618 -0.14908 C -0.25226 -0.15301 -0.25746 -0.15185 -0.24618 -0.15185 " pathEditMode="relative" rAng="0" ptsTypes="fffffffA">
                                      <p:cBhvr>
                                        <p:cTn id="6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60" y="-76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11111E-6 C 0.00556 0.00787 0.01441 0.01667 0.02084 0.02245 C 0.02396 0.02546 0.03038 0.03125 0.03038 0.03148 C 0.0375 0.04722 0.0283 0.0294 0.03976 0.04259 C 0.04132 0.04445 0.04167 0.04745 0.04306 0.04931 C 0.04497 0.05185 0.0474 0.0537 0.04948 0.05602 C 0.06059 0.08079 0.07795 0.1037 0.09427 0.1213 C 0.09844 0.13287 0.10625 0.1375 0.11337 0.14607 C 0.12483 0.15949 0.1382 0.17153 0.14861 0.18658 C 0.1566 0.19815 0.16337 0.21042 0.17257 0.22014 C 0.17795 0.23542 0.18525 0.24861 0.19167 0.26273 C 0.19792 0.27639 0.20278 0.29583 0.21094 0.30764 C 0.21962 0.29537 0.20799 0.31042 0.21893 0.30093 C 0.22014 0.3 0.22101 0.29769 0.22205 0.2963 C 0.22396 0.29398 0.22604 0.29144 0.22848 0.28982 C 0.22986 0.28843 0.23229 0.28935 0.23316 0.2875 C 0.23438 0.28472 0.23316 0.28148 0.23316 0.27847 L 0.22361 0.26736 " pathEditMode="relative" rAng="0" ptsTypes="ffffffffffffffffAA">
                                      <p:cBhvr>
                                        <p:cTn id="15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19" y="1550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C -0.01354 0.01667 -0.02951 0.02523 -0.04566 0.03658 C -0.06667 0.05139 -0.08681 0.07639 -0.11111 0.08357 C -0.11788 0.08912 -0.12344 0.09514 -0.13108 0.09861 C -0.13767 0.10463 -0.14323 0.10972 -0.15087 0.1132 C -0.16024 0.12477 -0.1724 0.1331 -0.18281 0.14283 C -0.18733 0.14722 -0.1901 0.15324 -0.19462 0.15764 C -0.1974 0.16019 -0.19983 0.1625 -0.2026 0.16482 C -0.2099 0.17871 -0.22344 0.1882 -0.23438 0.19722 C -0.24167 0.20301 -0.24583 0.21065 -0.25417 0.21435 C -0.25642 0.21852 -0.26146 0.22847 -0.26406 0.23172 C -0.2658 0.23357 -0.2684 0.23449 -0.27014 0.23634 C -0.28646 0.25463 -0.27535 0.24884 -0.28785 0.25371 C -0.29514 0.26273 -0.30451 0.26945 -0.31181 0.27847 C -0.31389 0.28102 -0.31545 0.2838 -0.31771 0.28588 C -0.32292 0.29005 -0.33576 0.29329 -0.33576 0.29352 C -0.34028 0.29722 -0.34601 0.29861 -0.34948 0.30324 " pathEditMode="relative" rAng="0" ptsTypes="ffffffffffffffffA">
                                      <p:cBhvr>
                                        <p:cTn id="24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83" y="15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C 0.01997 -0.00533 0.03455 -0.02014 0.05313 -0.02847 C 0.07743 -0.03935 0.10313 -0.04977 0.12587 -0.0632 C 0.13681 -0.06991 0.14671 -0.07732 0.15764 -0.0838 C 0.16684 -0.08912 0.16684 -0.09908 0.17535 -0.1044 C 0.17674 -0.1081 0.17657 -0.11227 0.179 -0.11551 C 0.18264 -0.12014 0.19271 -0.12315 0.19844 -0.12477 C 0.20643 -0.13218 0.21094 -0.13056 0.21094 -0.14213 " pathEditMode="relative" rAng="0" ptsTypes="fffffffA">
                                      <p:cBhvr>
                                        <p:cTn id="33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8" y="-71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-27384"/>
            <a:ext cx="9144000" cy="11168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JUEGOS TÍPICOS</a:t>
            </a:r>
            <a:endParaRPr lang="es-CL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08760"/>
            <a:ext cx="2430388" cy="254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81" y="1556792"/>
            <a:ext cx="257250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93451"/>
            <a:ext cx="211586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565" y="4055181"/>
            <a:ext cx="1771426" cy="186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53388"/>
            <a:ext cx="2304256" cy="183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4103368"/>
            <a:ext cx="2160240" cy="155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6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-27383"/>
            <a:ext cx="9144000" cy="9361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Comic Sans MS" panose="030F0702030302020204" pitchFamily="66" charset="0"/>
              </a:rPr>
              <a:t>JUEGOS TÍPICOS-¿A qué juegan? </a:t>
            </a:r>
          </a:p>
        </p:txBody>
      </p:sp>
      <p:pic>
        <p:nvPicPr>
          <p:cNvPr id="13314" name="Picture 2" descr="Peonza: Imágenes, fotos de stock y vectores | Shutterstock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9"/>
          <a:stretch/>
        </p:blipFill>
        <p:spPr bwMode="auto">
          <a:xfrm>
            <a:off x="4860031" y="1729284"/>
            <a:ext cx="4107123" cy="342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106911" y="1635884"/>
            <a:ext cx="4254635" cy="886838"/>
            <a:chOff x="108105" y="1916832"/>
            <a:chExt cx="4254635" cy="886838"/>
          </a:xfrm>
        </p:grpSpPr>
        <p:sp>
          <p:nvSpPr>
            <p:cNvPr id="7" name="6 Rectángulo redondeado"/>
            <p:cNvSpPr/>
            <p:nvPr/>
          </p:nvSpPr>
          <p:spPr>
            <a:xfrm>
              <a:off x="412905" y="2005367"/>
              <a:ext cx="3949835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al Luche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7 Elipse"/>
            <p:cNvSpPr/>
            <p:nvPr/>
          </p:nvSpPr>
          <p:spPr>
            <a:xfrm>
              <a:off x="108105" y="1916832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 smtClean="0">
                  <a:solidFill>
                    <a:schemeClr val="tx1"/>
                  </a:solidFill>
                </a:rPr>
                <a:t>1</a:t>
              </a:r>
              <a:endParaRPr lang="es-CL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91453" y="2946807"/>
            <a:ext cx="4318757" cy="886838"/>
            <a:chOff x="126556" y="3163890"/>
            <a:chExt cx="4318757" cy="886838"/>
          </a:xfrm>
        </p:grpSpPr>
        <p:sp>
          <p:nvSpPr>
            <p:cNvPr id="10" name="9 Rectángulo redondeado"/>
            <p:cNvSpPr/>
            <p:nvPr/>
          </p:nvSpPr>
          <p:spPr>
            <a:xfrm>
              <a:off x="492350" y="3240090"/>
              <a:ext cx="3952963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al emboque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11" name="10 Elipse"/>
            <p:cNvSpPr/>
            <p:nvPr/>
          </p:nvSpPr>
          <p:spPr>
            <a:xfrm>
              <a:off x="126556" y="3163890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138665" y="4267126"/>
            <a:ext cx="4260594" cy="886838"/>
            <a:chOff x="260505" y="4636609"/>
            <a:chExt cx="4260594" cy="886838"/>
          </a:xfrm>
        </p:grpSpPr>
        <p:sp>
          <p:nvSpPr>
            <p:cNvPr id="13" name="12 Rectángulo redondeado"/>
            <p:cNvSpPr/>
            <p:nvPr/>
          </p:nvSpPr>
          <p:spPr>
            <a:xfrm>
              <a:off x="689122" y="4725144"/>
              <a:ext cx="3831977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al trompo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13 Elipse"/>
            <p:cNvSpPr/>
            <p:nvPr/>
          </p:nvSpPr>
          <p:spPr>
            <a:xfrm>
              <a:off x="260505" y="4636609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6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0" y="-27383"/>
            <a:ext cx="9144000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Comic Sans MS" panose="030F0702030302020204" pitchFamily="66" charset="0"/>
              </a:rPr>
              <a:t>JUEGOS TÍPICOS-¿A qué juegan? </a:t>
            </a:r>
          </a:p>
        </p:txBody>
      </p:sp>
      <p:pic>
        <p:nvPicPr>
          <p:cNvPr id="5122" name="Picture 2" descr="Painting &amp; Co | Kids clipart, Kids playing, Childhood memories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546" y="1724419"/>
            <a:ext cx="4847861" cy="363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106911" y="1635884"/>
            <a:ext cx="4254635" cy="886838"/>
            <a:chOff x="108105" y="1916832"/>
            <a:chExt cx="4254635" cy="886838"/>
          </a:xfrm>
        </p:grpSpPr>
        <p:sp>
          <p:nvSpPr>
            <p:cNvPr id="8" name="7 Rectángulo redondeado"/>
            <p:cNvSpPr/>
            <p:nvPr/>
          </p:nvSpPr>
          <p:spPr>
            <a:xfrm>
              <a:off x="412905" y="2005367"/>
              <a:ext cx="3949835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al trompo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9" name="8 Elipse"/>
            <p:cNvSpPr/>
            <p:nvPr/>
          </p:nvSpPr>
          <p:spPr>
            <a:xfrm>
              <a:off x="108105" y="1916832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 smtClean="0">
                  <a:solidFill>
                    <a:schemeClr val="tx1"/>
                  </a:solidFill>
                </a:rPr>
                <a:t>1</a:t>
              </a:r>
              <a:endParaRPr lang="es-CL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91453" y="2946807"/>
            <a:ext cx="4318757" cy="886838"/>
            <a:chOff x="126556" y="3163890"/>
            <a:chExt cx="4318757" cy="886838"/>
          </a:xfrm>
        </p:grpSpPr>
        <p:sp>
          <p:nvSpPr>
            <p:cNvPr id="11" name="10 Rectángulo redondeado"/>
            <p:cNvSpPr/>
            <p:nvPr/>
          </p:nvSpPr>
          <p:spPr>
            <a:xfrm>
              <a:off x="492350" y="3240090"/>
              <a:ext cx="3952963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a las bolitas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12" name="11 Elipse"/>
            <p:cNvSpPr/>
            <p:nvPr/>
          </p:nvSpPr>
          <p:spPr>
            <a:xfrm>
              <a:off x="126556" y="3163890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138665" y="4267126"/>
            <a:ext cx="4260594" cy="886838"/>
            <a:chOff x="260505" y="4636609"/>
            <a:chExt cx="4260594" cy="886838"/>
          </a:xfrm>
        </p:grpSpPr>
        <p:sp>
          <p:nvSpPr>
            <p:cNvPr id="14" name="13 Rectángulo redondeado"/>
            <p:cNvSpPr/>
            <p:nvPr/>
          </p:nvSpPr>
          <p:spPr>
            <a:xfrm>
              <a:off x="689122" y="4725144"/>
              <a:ext cx="3831977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al emboque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14 Elipse"/>
            <p:cNvSpPr/>
            <p:nvPr/>
          </p:nvSpPr>
          <p:spPr>
            <a:xfrm>
              <a:off x="260505" y="4636609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688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-27384"/>
            <a:ext cx="9144000" cy="9361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Comic Sans MS" panose="030F0702030302020204" pitchFamily="66" charset="0"/>
              </a:rPr>
              <a:t>JUEGOS TÍPICOS-</a:t>
            </a:r>
            <a:r>
              <a:rPr lang="es-CL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¿Con que juegan? </a:t>
            </a:r>
            <a:endParaRPr lang="es-CL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06911" y="1635884"/>
            <a:ext cx="4465089" cy="886838"/>
            <a:chOff x="108105" y="1916832"/>
            <a:chExt cx="4254635" cy="886838"/>
          </a:xfrm>
        </p:grpSpPr>
        <p:sp>
          <p:nvSpPr>
            <p:cNvPr id="7" name="6 Rectángulo redondeado"/>
            <p:cNvSpPr/>
            <p:nvPr/>
          </p:nvSpPr>
          <p:spPr>
            <a:xfrm>
              <a:off x="412905" y="2005367"/>
              <a:ext cx="3949835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con el trompo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7 Elipse"/>
            <p:cNvSpPr/>
            <p:nvPr/>
          </p:nvSpPr>
          <p:spPr>
            <a:xfrm>
              <a:off x="108105" y="1916832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 smtClean="0">
                  <a:solidFill>
                    <a:schemeClr val="tx1"/>
                  </a:solidFill>
                </a:rPr>
                <a:t>1</a:t>
              </a:r>
              <a:endParaRPr lang="es-CL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91453" y="2946807"/>
            <a:ext cx="4480547" cy="886838"/>
            <a:chOff x="126556" y="3163890"/>
            <a:chExt cx="4480547" cy="886838"/>
          </a:xfrm>
        </p:grpSpPr>
        <p:sp>
          <p:nvSpPr>
            <p:cNvPr id="10" name="9 Rectángulo redondeado"/>
            <p:cNvSpPr/>
            <p:nvPr/>
          </p:nvSpPr>
          <p:spPr>
            <a:xfrm>
              <a:off x="492350" y="3240090"/>
              <a:ext cx="4114753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con el volantín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11" name="10 Elipse"/>
            <p:cNvSpPr/>
            <p:nvPr/>
          </p:nvSpPr>
          <p:spPr>
            <a:xfrm>
              <a:off x="126556" y="3163890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138665" y="4267126"/>
            <a:ext cx="4433335" cy="886838"/>
            <a:chOff x="260505" y="4636609"/>
            <a:chExt cx="4433335" cy="886838"/>
          </a:xfrm>
        </p:grpSpPr>
        <p:sp>
          <p:nvSpPr>
            <p:cNvPr id="13" name="12 Rectángulo redondeado"/>
            <p:cNvSpPr/>
            <p:nvPr/>
          </p:nvSpPr>
          <p:spPr>
            <a:xfrm>
              <a:off x="689122" y="4725144"/>
              <a:ext cx="4004718" cy="72008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CL" b="1" dirty="0" smtClean="0">
                  <a:latin typeface="Comic Sans MS" panose="030F0702030302020204" pitchFamily="66" charset="0"/>
                </a:rPr>
                <a:t>Están jugando con las bolitas</a:t>
              </a:r>
              <a:endParaRPr lang="es-CL" b="1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13 Elipse"/>
            <p:cNvSpPr/>
            <p:nvPr/>
          </p:nvSpPr>
          <p:spPr>
            <a:xfrm>
              <a:off x="260505" y="4636609"/>
              <a:ext cx="951658" cy="886838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5400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pic>
        <p:nvPicPr>
          <p:cNvPr id="2052" name="Picture 4" descr="Los Niños Volar Una Cometa. Personaje De Dibujos Animados Divertido.  Ilustración Del Vector. Aislado En El Fondo Blanco Ilustraciones  Vectoriales, Clip Art Vectorizado Libre De Derechos. Image 69019175.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" r="9015" b="7912"/>
          <a:stretch/>
        </p:blipFill>
        <p:spPr bwMode="auto">
          <a:xfrm>
            <a:off x="4860032" y="1268760"/>
            <a:ext cx="403244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6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2051720" y="260648"/>
            <a:ext cx="63003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600" b="1" dirty="0"/>
              <a:t>ADIVINANZAS</a:t>
            </a:r>
            <a:endParaRPr sz="3600" b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554A846D-99CC-4194-B40B-33420B6945EF}"/>
              </a:ext>
            </a:extLst>
          </p:cNvPr>
          <p:cNvSpPr/>
          <p:nvPr/>
        </p:nvSpPr>
        <p:spPr>
          <a:xfrm>
            <a:off x="496390" y="1863091"/>
            <a:ext cx="2873828" cy="37882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Londrina Solid" panose="020B0604020202020204" charset="0"/>
              </a:rPr>
              <a:t>Tengo tres colores y una estrella y al viento flameo en primavera.</a:t>
            </a:r>
          </a:p>
          <a:p>
            <a:pPr algn="ctr"/>
            <a:endParaRPr lang="es-CL" sz="2000" dirty="0">
              <a:solidFill>
                <a:schemeClr val="tx1"/>
              </a:solidFill>
              <a:latin typeface="Londrina Solid" panose="020B0604020202020204" charset="0"/>
            </a:endParaRPr>
          </a:p>
        </p:txBody>
      </p:sp>
      <p:pic>
        <p:nvPicPr>
          <p:cNvPr id="7" name="Picture 4" descr="Escudo de Chile | Chile para niños, Escudo nobiliario, Simbolos ...">
            <a:extLst>
              <a:ext uri="{FF2B5EF4-FFF2-40B4-BE49-F238E27FC236}">
                <a16:creationId xmlns:a16="http://schemas.microsoft.com/office/drawing/2014/main" xmlns="" id="{81FE79F3-D396-4D88-95FF-D48CC1B8D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60" y="2035909"/>
            <a:ext cx="2338836" cy="163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hile Bandera Nacional - Gráficos vectoriales gratis en Pixabay">
            <a:extLst>
              <a:ext uri="{FF2B5EF4-FFF2-40B4-BE49-F238E27FC236}">
                <a16:creationId xmlns:a16="http://schemas.microsoft.com/office/drawing/2014/main" xmlns="" id="{F914EFFA-D01F-467B-86C8-5BD1CCED5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210" y="4026031"/>
            <a:ext cx="2537960" cy="1689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opihue, Huasa y Huaso (Imagenes fiestas patrias Chile) | Imagenes ...">
            <a:extLst>
              <a:ext uri="{FF2B5EF4-FFF2-40B4-BE49-F238E27FC236}">
                <a16:creationId xmlns:a16="http://schemas.microsoft.com/office/drawing/2014/main" xmlns="" id="{4AEA497A-E00D-4A82-996B-8C7EF7A7F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90" y="2035908"/>
            <a:ext cx="2537961" cy="158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01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2123728" y="260648"/>
            <a:ext cx="63003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600" b="1" dirty="0"/>
              <a:t>ADIVINANZAS</a:t>
            </a:r>
            <a:endParaRPr sz="3600" b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554A846D-99CC-4194-B40B-33420B6945EF}"/>
              </a:ext>
            </a:extLst>
          </p:cNvPr>
          <p:cNvSpPr/>
          <p:nvPr/>
        </p:nvSpPr>
        <p:spPr>
          <a:xfrm>
            <a:off x="496390" y="1863091"/>
            <a:ext cx="2873828" cy="37882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tx1"/>
                </a:solidFill>
                <a:latin typeface="Londrina Solid" panose="020B0604020202020204" charset="0"/>
              </a:rPr>
              <a:t>Soy el baile nacional</a:t>
            </a:r>
          </a:p>
          <a:p>
            <a:pPr algn="ctr"/>
            <a:r>
              <a:rPr lang="es-CL" sz="2000" dirty="0">
                <a:solidFill>
                  <a:schemeClr val="tx1"/>
                </a:solidFill>
                <a:latin typeface="Londrina Solid" panose="020B0604020202020204" charset="0"/>
              </a:rPr>
              <a:t>Necesitas una pareja para bailar.</a:t>
            </a:r>
          </a:p>
        </p:txBody>
      </p:sp>
      <p:pic>
        <p:nvPicPr>
          <p:cNvPr id="12" name="Picture 6" descr="Ilustración de vector de niño jugando cometa Vector Premium ">
            <a:extLst>
              <a:ext uri="{FF2B5EF4-FFF2-40B4-BE49-F238E27FC236}">
                <a16:creationId xmlns:a16="http://schemas.microsoft.com/office/drawing/2014/main" xmlns="" id="{699D368E-12F5-40BC-9D67-98AE0F2D5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75" b="100000" l="4153" r="98403">
                        <a14:foregroundMark x1="29712" y1="40895" x2="29712" y2="40895"/>
                        <a14:foregroundMark x1="33866" y1="45687" x2="33866" y2="45687"/>
                        <a14:foregroundMark x1="19649" y1="55272" x2="19649" y2="55272"/>
                        <a14:foregroundMark x1="24441" y1="52556" x2="24441" y2="52556"/>
                        <a14:foregroundMark x1="24441" y1="52556" x2="24441" y2="52556"/>
                        <a14:foregroundMark x1="24441" y1="52556" x2="24441" y2="52556"/>
                        <a14:foregroundMark x1="25399" y1="51278" x2="25399" y2="51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300" y="1949350"/>
            <a:ext cx="1973072" cy="197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Que la cueca y la empana´ no te dejen sin na´">
            <a:extLst>
              <a:ext uri="{FF2B5EF4-FFF2-40B4-BE49-F238E27FC236}">
                <a16:creationId xmlns:a16="http://schemas.microsoft.com/office/drawing/2014/main" xmlns="" id="{A6622FF2-DFA6-4473-8D1E-5D73152FCA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75" t="11199" r="18711" b="11154"/>
          <a:stretch/>
        </p:blipFill>
        <p:spPr bwMode="auto">
          <a:xfrm>
            <a:off x="3370218" y="1863091"/>
            <a:ext cx="2526436" cy="229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7D0D506-F1A7-4A61-B61B-CD825DDF594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4392" b="24341"/>
          <a:stretch/>
        </p:blipFill>
        <p:spPr>
          <a:xfrm>
            <a:off x="4513676" y="4158977"/>
            <a:ext cx="3356050" cy="172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2411760" y="188640"/>
            <a:ext cx="63003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600" b="1" dirty="0"/>
              <a:t>ADIVINANZAS</a:t>
            </a:r>
            <a:endParaRPr sz="3600" b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554A846D-99CC-4194-B40B-33420B6945EF}"/>
              </a:ext>
            </a:extLst>
          </p:cNvPr>
          <p:cNvSpPr/>
          <p:nvPr/>
        </p:nvSpPr>
        <p:spPr>
          <a:xfrm>
            <a:off x="496390" y="1863091"/>
            <a:ext cx="2873828" cy="37882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Londrina Solid" panose="020B0604020202020204" charset="0"/>
              </a:rPr>
              <a:t>Soy un símbolo patrio, tengo dos animales a cada lado.</a:t>
            </a:r>
          </a:p>
          <a:p>
            <a:pPr algn="ctr"/>
            <a:endParaRPr lang="es-CL" sz="2000" dirty="0">
              <a:solidFill>
                <a:schemeClr val="tx1"/>
              </a:solidFill>
              <a:latin typeface="Londrina Solid" panose="020B0604020202020204" charset="0"/>
            </a:endParaRPr>
          </a:p>
        </p:txBody>
      </p:sp>
      <p:pic>
        <p:nvPicPr>
          <p:cNvPr id="7" name="Picture 4" descr="Escudo de Chile | Chile para niños, Escudo nobiliario, Simbolos ...">
            <a:extLst>
              <a:ext uri="{FF2B5EF4-FFF2-40B4-BE49-F238E27FC236}">
                <a16:creationId xmlns:a16="http://schemas.microsoft.com/office/drawing/2014/main" xmlns="" id="{81FE79F3-D396-4D88-95FF-D48CC1B8D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60" y="2035909"/>
            <a:ext cx="2338836" cy="163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hile Bandera Nacional - Gráficos vectoriales gratis en Pixabay">
            <a:extLst>
              <a:ext uri="{FF2B5EF4-FFF2-40B4-BE49-F238E27FC236}">
                <a16:creationId xmlns:a16="http://schemas.microsoft.com/office/drawing/2014/main" xmlns="" id="{F914EFFA-D01F-467B-86C8-5BD1CCED5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210" y="4026031"/>
            <a:ext cx="2537960" cy="1689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opihue, Huasa y Huaso (Imagenes fiestas patrias Chile) | Imagenes ...">
            <a:extLst>
              <a:ext uri="{FF2B5EF4-FFF2-40B4-BE49-F238E27FC236}">
                <a16:creationId xmlns:a16="http://schemas.microsoft.com/office/drawing/2014/main" xmlns="" id="{4AEA497A-E00D-4A82-996B-8C7EF7A7F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90" y="2035908"/>
            <a:ext cx="2537961" cy="158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09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2339752" y="187119"/>
            <a:ext cx="63003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600" b="1" dirty="0"/>
              <a:t>ADIVINANZAS</a:t>
            </a:r>
            <a:endParaRPr sz="3600" b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554A846D-99CC-4194-B40B-33420B6945EF}"/>
              </a:ext>
            </a:extLst>
          </p:cNvPr>
          <p:cNvSpPr/>
          <p:nvPr/>
        </p:nvSpPr>
        <p:spPr>
          <a:xfrm>
            <a:off x="496390" y="1863091"/>
            <a:ext cx="2873828" cy="37882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tx1"/>
                </a:solidFill>
                <a:latin typeface="Londrina Solid" panose="020B0604020202020204" charset="0"/>
              </a:rPr>
              <a:t>Soy la flor nacional, </a:t>
            </a:r>
          </a:p>
          <a:p>
            <a:pPr algn="ctr"/>
            <a:r>
              <a:rPr lang="es-CL" sz="2000" dirty="0">
                <a:solidFill>
                  <a:schemeClr val="tx1"/>
                </a:solidFill>
                <a:latin typeface="Londrina Solid" panose="020B0604020202020204" charset="0"/>
              </a:rPr>
              <a:t>Crezco en el sur de Chile, de blanco o de rojo</a:t>
            </a:r>
          </a:p>
          <a:p>
            <a:pPr algn="ctr"/>
            <a:r>
              <a:rPr lang="es-CL" sz="2000" dirty="0">
                <a:solidFill>
                  <a:schemeClr val="tx1"/>
                </a:solidFill>
                <a:latin typeface="Londrina Solid" panose="020B0604020202020204" charset="0"/>
              </a:rPr>
              <a:t>Así suelo vestirme</a:t>
            </a:r>
          </a:p>
        </p:txBody>
      </p:sp>
      <p:pic>
        <p:nvPicPr>
          <p:cNvPr id="10" name="Picture 4" descr="Escudo de Chile | Chile para niños, Escudo nobiliario, Simbolos ...">
            <a:extLst>
              <a:ext uri="{FF2B5EF4-FFF2-40B4-BE49-F238E27FC236}">
                <a16:creationId xmlns:a16="http://schemas.microsoft.com/office/drawing/2014/main" xmlns="" id="{2FBCEAEF-65E0-4E2E-9B1F-84D79E08E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60" y="2035909"/>
            <a:ext cx="2338836" cy="163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opihue, Huasa y Huaso (Imagenes fiestas patrias Chile) | Imagenes ...">
            <a:extLst>
              <a:ext uri="{FF2B5EF4-FFF2-40B4-BE49-F238E27FC236}">
                <a16:creationId xmlns:a16="http://schemas.microsoft.com/office/drawing/2014/main" xmlns="" id="{EFF57766-0FE8-410F-945D-EA6EAEA1D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90" y="2035908"/>
            <a:ext cx="2537961" cy="158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aniela Valentini | Serie Chilensis">
            <a:extLst>
              <a:ext uri="{FF2B5EF4-FFF2-40B4-BE49-F238E27FC236}">
                <a16:creationId xmlns:a16="http://schemas.microsoft.com/office/drawing/2014/main" xmlns="" id="{4479E4FE-A388-42D0-98CB-92CB7DC67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043" b="97518" l="7923" r="96655">
                        <a14:foregroundMark x1="19366" y1="28901" x2="19366" y2="28901"/>
                        <a14:foregroundMark x1="34331" y1="13652" x2="34331" y2="13652"/>
                        <a14:foregroundMark x1="64613" y1="63298" x2="64613" y2="63298"/>
                        <a14:foregroundMark x1="67077" y1="70922" x2="67077" y2="709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157" y="3669753"/>
            <a:ext cx="2136065" cy="212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3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>
            <a:spLocks noGrp="1"/>
          </p:cNvSpPr>
          <p:nvPr>
            <p:ph type="title"/>
          </p:nvPr>
        </p:nvSpPr>
        <p:spPr>
          <a:xfrm>
            <a:off x="1795217" y="188640"/>
            <a:ext cx="63003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600" b="1" dirty="0"/>
              <a:t>ADIVINANZAS</a:t>
            </a:r>
            <a:endParaRPr sz="3600" b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554A846D-99CC-4194-B40B-33420B6945EF}"/>
              </a:ext>
            </a:extLst>
          </p:cNvPr>
          <p:cNvSpPr/>
          <p:nvPr/>
        </p:nvSpPr>
        <p:spPr>
          <a:xfrm>
            <a:off x="496390" y="1863091"/>
            <a:ext cx="2873828" cy="37882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tx1"/>
                </a:solidFill>
                <a:latin typeface="Londrina Solid" panose="020B0604020202020204" charset="0"/>
              </a:rPr>
              <a:t>Me encanta flamear al viento, soy de papel y de mi hilo no me suelto.</a:t>
            </a:r>
          </a:p>
        </p:txBody>
      </p:sp>
      <p:pic>
        <p:nvPicPr>
          <p:cNvPr id="11" name="Picture 8" descr="Copihue, Huasa y Huaso (Imagenes fiestas patrias Chile) | Imagenes ...">
            <a:extLst>
              <a:ext uri="{FF2B5EF4-FFF2-40B4-BE49-F238E27FC236}">
                <a16:creationId xmlns:a16="http://schemas.microsoft.com/office/drawing/2014/main" xmlns="" id="{EFF57766-0FE8-410F-945D-EA6EAEA1D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90" y="2035908"/>
            <a:ext cx="2537961" cy="158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lustración de vector de niño jugando cometa Vector Premium ">
            <a:extLst>
              <a:ext uri="{FF2B5EF4-FFF2-40B4-BE49-F238E27FC236}">
                <a16:creationId xmlns:a16="http://schemas.microsoft.com/office/drawing/2014/main" xmlns="" id="{98699D89-53D5-4B89-85FB-0FCEE1B5F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75" b="100000" l="4153" r="98403">
                        <a14:foregroundMark x1="29712" y1="40895" x2="29712" y2="40895"/>
                        <a14:foregroundMark x1="33866" y1="45687" x2="33866" y2="45687"/>
                        <a14:foregroundMark x1="19649" y1="55272" x2="19649" y2="55272"/>
                        <a14:foregroundMark x1="24441" y1="52556" x2="24441" y2="52556"/>
                        <a14:foregroundMark x1="24441" y1="52556" x2="24441" y2="52556"/>
                        <a14:foregroundMark x1="24441" y1="52556" x2="24441" y2="52556"/>
                        <a14:foregroundMark x1="25399" y1="51278" x2="25399" y2="51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831" y="1735770"/>
            <a:ext cx="1973072" cy="197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90758367-1A4E-470B-BDB0-D98FDE1D2B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392" b="24341"/>
          <a:stretch/>
        </p:blipFill>
        <p:spPr>
          <a:xfrm>
            <a:off x="4382667" y="4149797"/>
            <a:ext cx="3356050" cy="172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5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0" y="-27383"/>
            <a:ext cx="9144000" cy="10081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BAILES TÍPICOS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Como se baila la cueca | Folcklore Chile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720" y="3692859"/>
            <a:ext cx="2953401" cy="315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bujos Bailes Chile, cueca, jota, Sau Sau, etc | Busco imagenes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" r="3409" b="7556"/>
          <a:stretch/>
        </p:blipFill>
        <p:spPr bwMode="auto">
          <a:xfrm>
            <a:off x="5457569" y="1063801"/>
            <a:ext cx="2114872" cy="213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alerías | Icarito | Bailes tradicionales, Baile, Danza tradicional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11653"/>
            <a:ext cx="276225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anzas del grupo Rapa Nui Icarito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68" y="3240844"/>
            <a:ext cx="277177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in en bailes tipico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4" r="12394"/>
          <a:stretch/>
        </p:blipFill>
        <p:spPr bwMode="auto">
          <a:xfrm>
            <a:off x="6381694" y="3554828"/>
            <a:ext cx="2381494" cy="190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6152869" y="5515858"/>
            <a:ext cx="228025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b="1" dirty="0" smtClean="0"/>
              <a:t>El Costillar (zona sur) </a:t>
            </a:r>
            <a:endParaRPr lang="es-CL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122962" y="5522745"/>
            <a:ext cx="250453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b="1" dirty="0" smtClean="0"/>
              <a:t>Sau </a:t>
            </a:r>
            <a:r>
              <a:rPr lang="es-CL" b="1" dirty="0"/>
              <a:t>S</a:t>
            </a:r>
            <a:r>
              <a:rPr lang="es-CL" b="1" dirty="0" smtClean="0"/>
              <a:t>au (Isla de Pascua) </a:t>
            </a:r>
            <a:endParaRPr lang="es-CL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4288044" y="1556788"/>
            <a:ext cx="109972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b="1" dirty="0" smtClean="0"/>
              <a:t>La Tirana </a:t>
            </a:r>
            <a:endParaRPr lang="es-CL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55575" y="2708920"/>
            <a:ext cx="179889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b="1" dirty="0" smtClean="0"/>
              <a:t>Choique Purrum </a:t>
            </a:r>
            <a:endParaRPr lang="es-CL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205195" y="3323527"/>
            <a:ext cx="212045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b="1" dirty="0"/>
              <a:t>Cueca (zona centro)</a:t>
            </a:r>
            <a:r>
              <a:rPr lang="es-CL" b="1" dirty="0" smtClean="0"/>
              <a:t> 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307688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ISTORIA, GEOGRAFÍA Y CIENCIAS SOCIALES 2° BÁS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0" y="-27383"/>
            <a:ext cx="9144000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 BAILAR CON EL PERRO CHOCOLO</a:t>
            </a:r>
            <a:endParaRPr lang="es-CL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y2mate.com - Los bailes chilenos del Perro Chocolo_YXhagJ3DmUI_360p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574" y="980728"/>
            <a:ext cx="880891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8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84883"/>
            <a:ext cx="6428105" cy="59416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611560" y="260648"/>
            <a:ext cx="3570208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CL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Colorea los símbolos patrios: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4692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52736"/>
            <a:ext cx="7868748" cy="489373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83568" y="260648"/>
            <a:ext cx="7580716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971550" algn="l"/>
              </a:tabLst>
            </a:pPr>
            <a:r>
              <a:rPr lang="es-CL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Rellena  con plasticina los animales de nuestro Escudo Nacional </a:t>
            </a:r>
            <a:endParaRPr lang="es-C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2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Novedades septiembre 2017 – Barrio Uni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BANDERAS Y ESCUDOS DE CHILE :: APUNTES DE DERECH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16832"/>
            <a:ext cx="2592288" cy="186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223628" y="332802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¡MUY BIEN!</a:t>
            </a:r>
            <a:endParaRPr lang="es-CL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12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399</Words>
  <Application>Microsoft Office PowerPoint</Application>
  <PresentationFormat>Presentación en pantalla (4:3)</PresentationFormat>
  <Paragraphs>75</Paragraphs>
  <Slides>25</Slides>
  <Notes>11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Algerian</vt:lpstr>
      <vt:lpstr>Arial</vt:lpstr>
      <vt:lpstr>Calibri</vt:lpstr>
      <vt:lpstr>Comic Sans MS</vt:lpstr>
      <vt:lpstr>Goudy Stout</vt:lpstr>
      <vt:lpstr>Londrina Solid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ADIVINANZAS</vt:lpstr>
      <vt:lpstr>ADIVINANZAS</vt:lpstr>
      <vt:lpstr>ADIVINANZAS</vt:lpstr>
      <vt:lpstr>ADIVINANZAS</vt:lpstr>
      <vt:lpstr>ADIVINANZAS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VOCES</dc:creator>
  <cp:lastModifiedBy>silene alejandra</cp:lastModifiedBy>
  <cp:revision>60</cp:revision>
  <dcterms:created xsi:type="dcterms:W3CDTF">2020-08-31T16:13:53Z</dcterms:created>
  <dcterms:modified xsi:type="dcterms:W3CDTF">2020-09-12T02:31:02Z</dcterms:modified>
</cp:coreProperties>
</file>