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mp4" ContentType="video/unknown"/>
  <Default Extension="jpeg" ContentType="image/jpeg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audio1.bin" ContentType="audio/unknown"/>
  <Override PartName="/ppt/notesSlides/notesSlide1.xml" ContentType="application/vnd.openxmlformats-officedocument.presentationml.notesSlide+xml"/>
  <Override PartName="/ppt/media/audio2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7" r:id="rId2"/>
    <p:sldId id="256" r:id="rId3"/>
    <p:sldId id="285" r:id="rId4"/>
    <p:sldId id="258" r:id="rId5"/>
    <p:sldId id="259" r:id="rId6"/>
    <p:sldId id="286" r:id="rId7"/>
    <p:sldId id="260" r:id="rId8"/>
    <p:sldId id="287" r:id="rId9"/>
    <p:sldId id="261" r:id="rId10"/>
    <p:sldId id="288" r:id="rId11"/>
    <p:sldId id="264" r:id="rId12"/>
    <p:sldId id="296" r:id="rId13"/>
    <p:sldId id="265" r:id="rId14"/>
    <p:sldId id="275" r:id="rId15"/>
    <p:sldId id="272" r:id="rId16"/>
    <p:sldId id="276" r:id="rId17"/>
    <p:sldId id="289" r:id="rId18"/>
    <p:sldId id="298" r:id="rId19"/>
    <p:sldId id="290" r:id="rId20"/>
    <p:sldId id="291" r:id="rId21"/>
    <p:sldId id="268" r:id="rId22"/>
    <p:sldId id="297" r:id="rId23"/>
    <p:sldId id="283" r:id="rId24"/>
    <p:sldId id="294" r:id="rId25"/>
    <p:sldId id="295" r:id="rId26"/>
    <p:sldId id="284" r:id="rId2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A8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213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AD49B-7CA4-E648-A9DD-8C87A7487F3D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70727-4DE0-114E-B669-DAD88981B9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5296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70727-4DE0-114E-B669-DAD88981B91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58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3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538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8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09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123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72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336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5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09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94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91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B2427-D9AD-1045-8F67-33D3227DF10F}" type="datetimeFigureOut">
              <a:rPr lang="es-ES" smtClean="0"/>
              <a:t>10-07-20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D5FFC-AD71-8745-881F-D35D97781F8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98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.jpg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microsoft.com/office/2007/relationships/hdphoto" Target="../media/hdphoto2.wdp"/><Relationship Id="rId13" Type="http://schemas.openxmlformats.org/officeDocument/2006/relationships/slide" Target="slide21.xml"/><Relationship Id="rId14" Type="http://schemas.openxmlformats.org/officeDocument/2006/relationships/image" Target="../media/image10.png"/><Relationship Id="rId15" Type="http://schemas.microsoft.com/office/2007/relationships/hdphoto" Target="../media/hdphoto3.wdp"/><Relationship Id="rId16" Type="http://schemas.openxmlformats.org/officeDocument/2006/relationships/image" Target="../media/image6.png"/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2.xml"/><Relationship Id="rId4" Type="http://schemas.openxmlformats.org/officeDocument/2006/relationships/slide" Target="slide3.xml"/><Relationship Id="rId5" Type="http://schemas.openxmlformats.org/officeDocument/2006/relationships/audio" Target="../media/audio1.bin"/><Relationship Id="rId6" Type="http://schemas.openxmlformats.org/officeDocument/2006/relationships/image" Target="../media/image7.png"/><Relationship Id="rId7" Type="http://schemas.openxmlformats.org/officeDocument/2006/relationships/slide" Target="slide4.xml"/><Relationship Id="rId8" Type="http://schemas.openxmlformats.org/officeDocument/2006/relationships/image" Target="../media/image8.png"/><Relationship Id="rId9" Type="http://schemas.microsoft.com/office/2007/relationships/hdphoto" Target="../media/hdphoto1.wdp"/><Relationship Id="rId10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microsoft.com/office/2007/relationships/hdphoto" Target="../media/hdphoto4.wdp"/><Relationship Id="rId9" Type="http://schemas.openxmlformats.org/officeDocument/2006/relationships/image" Target="../media/image15.png"/><Relationship Id="rId10" Type="http://schemas.openxmlformats.org/officeDocument/2006/relationships/image" Target="../media/image6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8" Type="http://schemas.openxmlformats.org/officeDocument/2006/relationships/image" Target="../media/image17.png"/><Relationship Id="rId9" Type="http://schemas.microsoft.com/office/2007/relationships/hdphoto" Target="../media/hdphoto6.wdp"/><Relationship Id="rId10" Type="http://schemas.openxmlformats.org/officeDocument/2006/relationships/image" Target="../media/image18.png"/><Relationship Id="rId11" Type="http://schemas.openxmlformats.org/officeDocument/2006/relationships/image" Target="../media/image6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4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7" Type="http://schemas.openxmlformats.org/officeDocument/2006/relationships/image" Target="../media/image21.png"/><Relationship Id="rId8" Type="http://schemas.microsoft.com/office/2007/relationships/hdphoto" Target="../media/hdphoto7.wdp"/><Relationship Id="rId9" Type="http://schemas.openxmlformats.org/officeDocument/2006/relationships/image" Target="../media/image22.png"/><Relationship Id="rId10" Type="http://schemas.microsoft.com/office/2007/relationships/hdphoto" Target="../media/hdphoto8.wdp"/><Relationship Id="rId11" Type="http://schemas.openxmlformats.org/officeDocument/2006/relationships/image" Target="../media/image6.png"/><Relationship Id="rId1" Type="http://schemas.microsoft.com/office/2007/relationships/media" Target="../media/media5.mp3"/><Relationship Id="rId2" Type="http://schemas.openxmlformats.org/officeDocument/2006/relationships/audio" Target="../media/media5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microsoft.com/office/2007/relationships/hdphoto" Target="../media/hdphoto9.wdp"/><Relationship Id="rId5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microsoft.com/office/2007/relationships/hdphoto" Target="../media/hdphoto10.wdp"/><Relationship Id="rId9" Type="http://schemas.openxmlformats.org/officeDocument/2006/relationships/image" Target="../media/image27.png"/><Relationship Id="rId10" Type="http://schemas.microsoft.com/office/2007/relationships/hdphoto" Target="../media/hdphoto11.wdp"/><Relationship Id="rId11" Type="http://schemas.openxmlformats.org/officeDocument/2006/relationships/image" Target="../media/image6.png"/><Relationship Id="rId1" Type="http://schemas.microsoft.com/office/2007/relationships/media" Target="../media/media5.mp3"/><Relationship Id="rId2" Type="http://schemas.openxmlformats.org/officeDocument/2006/relationships/audio" Target="../media/media5.mp3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11" Type="http://schemas.microsoft.com/office/2007/relationships/hdphoto" Target="../media/hdphoto13.wdp"/><Relationship Id="rId12" Type="http://schemas.openxmlformats.org/officeDocument/2006/relationships/image" Target="../media/image6.png"/><Relationship Id="rId13" Type="http://schemas.openxmlformats.org/officeDocument/2006/relationships/slide" Target="slide3.xml"/><Relationship Id="rId14" Type="http://schemas.openxmlformats.org/officeDocument/2006/relationships/audio" Target="../media/audio2.bin"/><Relationship Id="rId1" Type="http://schemas.microsoft.com/office/2007/relationships/media" Target="../media/media6.mp3"/><Relationship Id="rId2" Type="http://schemas.openxmlformats.org/officeDocument/2006/relationships/audio" Target="../media/media6.mp3"/><Relationship Id="rId3" Type="http://schemas.microsoft.com/office/2007/relationships/media" Target="../media/media4.mp3"/><Relationship Id="rId4" Type="http://schemas.openxmlformats.org/officeDocument/2006/relationships/audio" Target="../media/media4.mp3"/><Relationship Id="rId5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microsoft.com/office/2007/relationships/hdphoto" Target="../media/hdphoto12.wdp"/><Relationship Id="rId10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1" Type="http://schemas.microsoft.com/office/2007/relationships/media" Target="../media/media7.mp4"/><Relationship Id="rId2" Type="http://schemas.openxmlformats.org/officeDocument/2006/relationships/video" Target="../media/media7.mp4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png"/><Relationship Id="rId12" Type="http://schemas.openxmlformats.org/officeDocument/2006/relationships/image" Target="../media/image6.png"/><Relationship Id="rId1" Type="http://schemas.microsoft.com/office/2007/relationships/media" Target="../media/media4.mp3"/><Relationship Id="rId2" Type="http://schemas.openxmlformats.org/officeDocument/2006/relationships/audio" Target="../media/media4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5" Type="http://schemas.openxmlformats.org/officeDocument/2006/relationships/image" Target="../media/image36.gif"/><Relationship Id="rId6" Type="http://schemas.openxmlformats.org/officeDocument/2006/relationships/image" Target="../media/image20.gif"/><Relationship Id="rId7" Type="http://schemas.openxmlformats.org/officeDocument/2006/relationships/image" Target="../media/image37.png"/><Relationship Id="rId8" Type="http://schemas.microsoft.com/office/2007/relationships/hdphoto" Target="../media/hdphoto14.wdp"/><Relationship Id="rId9" Type="http://schemas.openxmlformats.org/officeDocument/2006/relationships/image" Target="../media/image38.png"/><Relationship Id="rId10" Type="http://schemas.microsoft.com/office/2007/relationships/hdphoto" Target="../media/hdphoto15.wdp"/></Relationships>
</file>

<file path=ppt/slides/_rels/slide17.xml.rels><?xml version="1.0" encoding="UTF-8" standalone="yes"?>
<Relationships xmlns="http://schemas.openxmlformats.org/package/2006/relationships"><Relationship Id="rId11" Type="http://schemas.microsoft.com/office/2007/relationships/hdphoto" Target="../media/hdphoto18.wdp"/><Relationship Id="rId12" Type="http://schemas.openxmlformats.org/officeDocument/2006/relationships/image" Target="../media/image6.png"/><Relationship Id="rId1" Type="http://schemas.microsoft.com/office/2007/relationships/media" Target="../media/media4.mp3"/><Relationship Id="rId2" Type="http://schemas.openxmlformats.org/officeDocument/2006/relationships/audio" Target="../media/media4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gif"/><Relationship Id="rId5" Type="http://schemas.openxmlformats.org/officeDocument/2006/relationships/image" Target="../media/image20.gif"/><Relationship Id="rId6" Type="http://schemas.openxmlformats.org/officeDocument/2006/relationships/image" Target="../media/image40.png"/><Relationship Id="rId7" Type="http://schemas.microsoft.com/office/2007/relationships/hdphoto" Target="../media/hdphoto16.wdp"/><Relationship Id="rId8" Type="http://schemas.openxmlformats.org/officeDocument/2006/relationships/image" Target="../media/image41.png"/><Relationship Id="rId9" Type="http://schemas.microsoft.com/office/2007/relationships/hdphoto" Target="../media/hdphoto17.wdp"/><Relationship Id="rId10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3.gif"/><Relationship Id="rId5" Type="http://schemas.openxmlformats.org/officeDocument/2006/relationships/image" Target="../media/image6.png"/><Relationship Id="rId1" Type="http://schemas.microsoft.com/office/2007/relationships/media" Target="../media/media8.mp3"/><Relationship Id="rId2" Type="http://schemas.openxmlformats.org/officeDocument/2006/relationships/audio" Target="../media/media8.mp3"/></Relationships>
</file>

<file path=ppt/slides/_rels/slide19.xml.rels><?xml version="1.0" encoding="UTF-8" standalone="yes"?>
<Relationships xmlns="http://schemas.openxmlformats.org/package/2006/relationships"><Relationship Id="rId11" Type="http://schemas.microsoft.com/office/2007/relationships/hdphoto" Target="../media/hdphoto21.wdp"/><Relationship Id="rId12" Type="http://schemas.openxmlformats.org/officeDocument/2006/relationships/image" Target="../media/image6.png"/><Relationship Id="rId1" Type="http://schemas.microsoft.com/office/2007/relationships/media" Target="../media/media5.mp3"/><Relationship Id="rId2" Type="http://schemas.openxmlformats.org/officeDocument/2006/relationships/audio" Target="../media/media5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gif"/><Relationship Id="rId5" Type="http://schemas.openxmlformats.org/officeDocument/2006/relationships/image" Target="../media/image20.gif"/><Relationship Id="rId6" Type="http://schemas.openxmlformats.org/officeDocument/2006/relationships/image" Target="../media/image44.png"/><Relationship Id="rId7" Type="http://schemas.microsoft.com/office/2007/relationships/hdphoto" Target="../media/hdphoto19.wdp"/><Relationship Id="rId8" Type="http://schemas.openxmlformats.org/officeDocument/2006/relationships/image" Target="../media/image45.png"/><Relationship Id="rId9" Type="http://schemas.microsoft.com/office/2007/relationships/hdphoto" Target="../media/hdphoto20.wdp"/><Relationship Id="rId10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.png"/><Relationship Id="rId12" Type="http://schemas.microsoft.com/office/2007/relationships/hdphoto" Target="../media/hdphoto24.wdp"/><Relationship Id="rId13" Type="http://schemas.openxmlformats.org/officeDocument/2006/relationships/slide" Target="slide3.xml"/><Relationship Id="rId14" Type="http://schemas.openxmlformats.org/officeDocument/2006/relationships/audio" Target="../media/audio2.bin"/><Relationship Id="rId15" Type="http://schemas.openxmlformats.org/officeDocument/2006/relationships/image" Target="../media/image6.png"/><Relationship Id="rId1" Type="http://schemas.microsoft.com/office/2007/relationships/media" Target="../media/media5.mp3"/><Relationship Id="rId2" Type="http://schemas.openxmlformats.org/officeDocument/2006/relationships/audio" Target="../media/media5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gif"/><Relationship Id="rId5" Type="http://schemas.openxmlformats.org/officeDocument/2006/relationships/slide" Target="slide20.xml"/><Relationship Id="rId6" Type="http://schemas.openxmlformats.org/officeDocument/2006/relationships/image" Target="../media/image20.gif"/><Relationship Id="rId7" Type="http://schemas.openxmlformats.org/officeDocument/2006/relationships/image" Target="../media/image47.png"/><Relationship Id="rId8" Type="http://schemas.microsoft.com/office/2007/relationships/hdphoto" Target="../media/hdphoto22.wdp"/><Relationship Id="rId9" Type="http://schemas.openxmlformats.org/officeDocument/2006/relationships/image" Target="../media/image48.png"/><Relationship Id="rId10" Type="http://schemas.microsoft.com/office/2007/relationships/hdphoto" Target="../media/hdphoto23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4" Type="http://schemas.openxmlformats.org/officeDocument/2006/relationships/image" Target="../media/image54.gif"/><Relationship Id="rId5" Type="http://schemas.openxmlformats.org/officeDocument/2006/relationships/image" Target="../media/image5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png"/><Relationship Id="rId12" Type="http://schemas.openxmlformats.org/officeDocument/2006/relationships/image" Target="../media/image60.png"/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microsoft.com/office/2007/relationships/hdphoto" Target="../media/hdphoto25.wdp"/><Relationship Id="rId7" Type="http://schemas.openxmlformats.org/officeDocument/2006/relationships/image" Target="../media/image58.png"/><Relationship Id="rId8" Type="http://schemas.microsoft.com/office/2007/relationships/hdphoto" Target="../media/hdphoto26.wdp"/><Relationship Id="rId9" Type="http://schemas.openxmlformats.org/officeDocument/2006/relationships/image" Target="../media/image59.png"/><Relationship Id="rId10" Type="http://schemas.microsoft.com/office/2007/relationships/hdphoto" Target="../media/hdphoto27.wdp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0.png"/><Relationship Id="rId12" Type="http://schemas.openxmlformats.org/officeDocument/2006/relationships/image" Target="../media/image6.png"/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6.png"/><Relationship Id="rId5" Type="http://schemas.openxmlformats.org/officeDocument/2006/relationships/image" Target="../media/image59.png"/><Relationship Id="rId6" Type="http://schemas.microsoft.com/office/2007/relationships/hdphoto" Target="../media/hdphoto27.wdp"/><Relationship Id="rId7" Type="http://schemas.openxmlformats.org/officeDocument/2006/relationships/image" Target="../media/image61.png"/><Relationship Id="rId8" Type="http://schemas.microsoft.com/office/2007/relationships/hdphoto" Target="../media/hdphoto28.wdp"/><Relationship Id="rId9" Type="http://schemas.openxmlformats.org/officeDocument/2006/relationships/image" Target="../media/image62.png"/><Relationship Id="rId10" Type="http://schemas.microsoft.com/office/2007/relationships/hdphoto" Target="../media/hdphoto29.wdp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5.png"/><Relationship Id="rId12" Type="http://schemas.microsoft.com/office/2007/relationships/hdphoto" Target="../media/hdphoto32.wdp"/><Relationship Id="rId13" Type="http://schemas.openxmlformats.org/officeDocument/2006/relationships/image" Target="../media/image6.png"/><Relationship Id="rId14" Type="http://schemas.openxmlformats.org/officeDocument/2006/relationships/image" Target="../media/image60.png"/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6.png"/><Relationship Id="rId5" Type="http://schemas.openxmlformats.org/officeDocument/2006/relationships/image" Target="../media/image59.png"/><Relationship Id="rId6" Type="http://schemas.microsoft.com/office/2007/relationships/hdphoto" Target="../media/hdphoto27.wdp"/><Relationship Id="rId7" Type="http://schemas.openxmlformats.org/officeDocument/2006/relationships/image" Target="../media/image63.png"/><Relationship Id="rId8" Type="http://schemas.microsoft.com/office/2007/relationships/hdphoto" Target="../media/hdphoto30.wdp"/><Relationship Id="rId9" Type="http://schemas.openxmlformats.org/officeDocument/2006/relationships/image" Target="../media/image64.png"/><Relationship Id="rId10" Type="http://schemas.microsoft.com/office/2007/relationships/hdphoto" Target="../media/hdphoto31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microsoft.com/office/2007/relationships/hdphoto" Target="../media/hdphoto34.wdp"/><Relationship Id="rId7" Type="http://schemas.openxmlformats.org/officeDocument/2006/relationships/slide" Target="slide3.xml"/><Relationship Id="rId8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" y="0"/>
            <a:ext cx="9143327" cy="68580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61287" y="36188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latin typeface="Arial Black"/>
                <a:cs typeface="Arial Black"/>
              </a:rPr>
              <a:t>OBJETIVOS A TRABAJAR</a:t>
            </a:r>
            <a:endParaRPr lang="es-ES" dirty="0">
              <a:latin typeface="Arial Black"/>
              <a:cs typeface="Arial Black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1020048" y="3474114"/>
            <a:ext cx="7181970" cy="208516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u"/>
            </a:pPr>
            <a:r>
              <a:rPr lang="es-ES" dirty="0" smtClean="0"/>
              <a:t>Conceptos espaciales: Completar la frase.</a:t>
            </a:r>
          </a:p>
          <a:p>
            <a:pPr>
              <a:buFont typeface="Wingdings" charset="2"/>
              <a:buChar char="u"/>
            </a:pPr>
            <a:r>
              <a:rPr lang="es-ES" dirty="0" smtClean="0"/>
              <a:t>Orientación Temporal: antes - ahora -después</a:t>
            </a:r>
          </a:p>
          <a:p>
            <a:pPr>
              <a:buFont typeface="Wingdings" charset="2"/>
              <a:buChar char="u"/>
            </a:pPr>
            <a:r>
              <a:rPr lang="es-ES" dirty="0" smtClean="0"/>
              <a:t>Longitud de medida: identificar cual mide más.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8900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462510" y="2075544"/>
            <a:ext cx="8368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_tradnl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/>
                <a:cs typeface="Arial Black"/>
              </a:rPr>
              <a:t>CONCEPTOS MATEMÁTICOS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523223" y="3445085"/>
            <a:ext cx="2492978" cy="477660"/>
          </a:xfrm>
          <a:prstGeom prst="rect">
            <a:avLst/>
          </a:prstGeom>
        </p:spPr>
        <p:txBody>
          <a:bodyPr wrap="square">
            <a:prstTxWarp prst="textInflateBottom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PARTE 2</a:t>
            </a:r>
            <a:endParaRPr lang="es-ES_tradnl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13" name="Imagen 12" descr="RELOJ-BUEN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87" y="3387739"/>
            <a:ext cx="1426682" cy="1070011"/>
          </a:xfrm>
          <a:prstGeom prst="rect">
            <a:avLst/>
          </a:prstGeom>
        </p:spPr>
      </p:pic>
      <p:pic>
        <p:nvPicPr>
          <p:cNvPr id="14" name="Imagen 13" descr="raton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0" y="4832266"/>
            <a:ext cx="8194364" cy="1828800"/>
          </a:xfrm>
          <a:prstGeom prst="rect">
            <a:avLst/>
          </a:prstGeom>
        </p:spPr>
      </p:pic>
      <p:pic>
        <p:nvPicPr>
          <p:cNvPr id="15" name="Imagen 14" descr="RELOJ-BUEN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370" y="3445085"/>
            <a:ext cx="1426682" cy="1070011"/>
          </a:xfrm>
          <a:prstGeom prst="rect">
            <a:avLst/>
          </a:prstGeom>
        </p:spPr>
      </p:pic>
      <p:pic>
        <p:nvPicPr>
          <p:cNvPr id="2" name="y2mate.com - Title Theme - Diddy Kong Racing_pwU_WueGQQ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4074" y="186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hlinkClick r:id="rId4" action="ppaction://hlinksldjump" highlightClick="1">
              <a:snd r:embed="rId5" name="Xilófono"/>
            </a:hlinkClick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Imagen 10" descr="Captura de pantalla 2020-07-08 a las 17.52.54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81" b="96429" l="9896" r="8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04" y="1934984"/>
            <a:ext cx="2438400" cy="3200400"/>
          </a:xfrm>
          <a:prstGeom prst="rect">
            <a:avLst/>
          </a:prstGeom>
        </p:spPr>
      </p:pic>
      <p:pic>
        <p:nvPicPr>
          <p:cNvPr id="12" name="Imagen 1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8996" l="0" r="99800">
                        <a14:foregroundMark x1="39800" y1="33735" x2="36000" y2="41165"/>
                        <a14:foregroundMark x1="61000" y1="33133" x2="63800" y2="39960"/>
                        <a14:foregroundMark x1="43800" y1="44378" x2="43800" y2="46787"/>
                        <a14:backgroundMark x1="17400" y1="2811" x2="6000" y2="13454"/>
                        <a14:backgroundMark x1="52800" y1="1406" x2="44400" y2="1406"/>
                        <a14:backgroundMark x1="53600" y1="1807" x2="53600" y2="10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2654" y="2066322"/>
            <a:ext cx="3092109" cy="3079740"/>
          </a:xfrm>
          <a:prstGeom prst="rect">
            <a:avLst/>
          </a:prstGeom>
        </p:spPr>
      </p:pic>
      <p:pic>
        <p:nvPicPr>
          <p:cNvPr id="13" name="Imagen 12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2874" l="6383" r="97518">
                        <a14:foregroundMark x1="18617" y1="51034" x2="26241" y2="55632"/>
                        <a14:foregroundMark x1="15248" y1="51954" x2="21809" y2="57816"/>
                        <a14:foregroundMark x1="14184" y1="54368" x2="11348" y2="57126"/>
                        <a14:foregroundMark x1="76064" y1="19310" x2="83688" y2="21379"/>
                        <a14:foregroundMark x1="77128" y1="15862" x2="89007" y2="18966"/>
                        <a14:foregroundMark x1="82801" y1="11609" x2="85638" y2="15287"/>
                        <a14:foregroundMark x1="83688" y1="10000" x2="89007" y2="5977"/>
                      </a14:backgroundRemoval>
                    </a14:imgEffect>
                  </a14:imgLayer>
                </a14:imgProps>
              </a:ext>
            </a:extLst>
          </a:blip>
          <a:srcRect b="7225"/>
          <a:stretch/>
        </p:blipFill>
        <p:spPr>
          <a:xfrm>
            <a:off x="6656155" y="1623714"/>
            <a:ext cx="2256420" cy="3229181"/>
          </a:xfrm>
          <a:prstGeom prst="rect">
            <a:avLst/>
          </a:prstGeom>
        </p:spPr>
      </p:pic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-1377789" y="308524"/>
            <a:ext cx="12249408" cy="1143000"/>
          </a:xfrm>
        </p:spPr>
        <p:txBody>
          <a:bodyPr>
            <a:noAutofit/>
          </a:bodyPr>
          <a:lstStyle/>
          <a:p>
            <a:r>
              <a:rPr lang="es-ES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/>
                <a:cs typeface="Arial Black"/>
                <a:hlinkClick r:id="rId4" action="ppaction://hlinksldjump"/>
              </a:rPr>
              <a:t>Jugamos y aprendemos</a:t>
            </a:r>
            <a:endParaRPr lang="es-E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 Black"/>
              <a:cs typeface="Arial Black"/>
              <a:hlinkClick r:id="rId4" action="ppaction://hlinksldjump"/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730396" y="5146062"/>
            <a:ext cx="1796086" cy="542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Orientación espacial</a:t>
            </a:r>
            <a:endParaRPr lang="es-ES" sz="2400" dirty="0">
              <a:solidFill>
                <a:srgbClr val="FF0000"/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3875183" y="5135384"/>
            <a:ext cx="1796086" cy="542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Orientación temporal</a:t>
            </a:r>
            <a:endParaRPr lang="es-ES" sz="2400" dirty="0">
              <a:solidFill>
                <a:srgbClr val="FF0000"/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7116489" y="5027316"/>
            <a:ext cx="1796086" cy="542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Medida de longitud</a:t>
            </a:r>
            <a:endParaRPr lang="es-ES" sz="2400" dirty="0">
              <a:solidFill>
                <a:srgbClr val="FF0000"/>
              </a:solidFill>
              <a:latin typeface="Abadi MT Condensed Extra Bold"/>
              <a:cs typeface="Abadi MT Condensed Extra Bold"/>
            </a:endParaRPr>
          </a:p>
        </p:txBody>
      </p:sp>
      <p:pic>
        <p:nvPicPr>
          <p:cNvPr id="2" name="y2mate.com - Sonido Magia - Sounddesigner Efecto De Sonido_KwqIJV_BZ-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73814" y="3085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92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075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4"/>
          <p:cNvSpPr txBox="1">
            <a:spLocks/>
          </p:cNvSpPr>
          <p:nvPr/>
        </p:nvSpPr>
        <p:spPr>
          <a:xfrm>
            <a:off x="704792" y="1301198"/>
            <a:ext cx="8229600" cy="333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Jugamos a completar la frase con los conceptos </a:t>
            </a:r>
            <a:r>
              <a:rPr lang="es-ES" sz="5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dentro-fuera</a:t>
            </a:r>
            <a:endParaRPr lang="es-ES" sz="50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2" name="Imagen 1" descr="top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728" y="4203384"/>
            <a:ext cx="36322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98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371089" y="247944"/>
            <a:ext cx="8476902" cy="780025"/>
          </a:xfrm>
        </p:spPr>
        <p:txBody>
          <a:bodyPr>
            <a:normAutofit/>
          </a:bodyPr>
          <a:lstStyle/>
          <a:p>
            <a:r>
              <a:rPr lang="es-E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niña está __________ de la casa.</a:t>
            </a:r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530988" y="1576535"/>
            <a:ext cx="461301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8800" b="1" i="1" cap="none" spc="0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dentro</a:t>
            </a:r>
            <a:endParaRPr lang="es-ES_tradnl" sz="8800" b="1" i="1" cap="none" spc="0" dirty="0">
              <a:ln w="12700">
                <a:solidFill>
                  <a:srgbClr val="FF00FF"/>
                </a:solidFill>
                <a:prstDash val="solid"/>
              </a:ln>
              <a:solidFill>
                <a:srgbClr val="FF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750" r="47292"/>
                    </a14:imgEffect>
                  </a14:imgLayer>
                </a14:imgProps>
              </a:ext>
            </a:extLst>
          </a:blip>
          <a:srcRect l="4058" t="20086" r="50448" b="19341"/>
          <a:stretch/>
        </p:blipFill>
        <p:spPr>
          <a:xfrm>
            <a:off x="371089" y="835171"/>
            <a:ext cx="5699795" cy="56918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56771" r="90000">
                        <a14:backgroundMark x1="59062" y1="82917" x2="61875" y2="86944"/>
                      </a14:backgroundRemoval>
                    </a14:imgEffect>
                  </a14:imgLayer>
                </a14:imgProps>
              </a:ext>
            </a:extLst>
          </a:blip>
          <a:srcRect l="57154" t="22598" r="7296" b="12987"/>
          <a:stretch/>
        </p:blipFill>
        <p:spPr>
          <a:xfrm>
            <a:off x="4047256" y="1309307"/>
            <a:ext cx="4628511" cy="5548693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77337" y="1583571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fuera</a:t>
            </a:r>
            <a:endParaRPr lang="es-ES_tradnl" sz="11500" b="1" i="1" cap="none" spc="0" dirty="0">
              <a:ln w="12700">
                <a:solidFill>
                  <a:srgbClr val="FF00FF"/>
                </a:solidFill>
                <a:prstDash val="solid"/>
              </a:ln>
              <a:solidFill>
                <a:srgbClr val="FF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2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2861" y="5714196"/>
            <a:ext cx="812800" cy="8128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3144589" y="94732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pic>
        <p:nvPicPr>
          <p:cNvPr id="13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35191" y="5307796"/>
            <a:ext cx="812800" cy="812800"/>
          </a:xfrm>
          <a:prstGeom prst="rect">
            <a:avLst/>
          </a:prstGeom>
        </p:spPr>
      </p:pic>
      <p:pic>
        <p:nvPicPr>
          <p:cNvPr id="4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  <p:pic>
        <p:nvPicPr>
          <p:cNvPr id="14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21378" y="2151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91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4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51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604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56604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32075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32075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  <p:bldP spid="12" grpId="0"/>
      <p:bldP spid="12" grpId="2"/>
      <p:bldP spid="12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4"/>
          <p:cNvSpPr txBox="1">
            <a:spLocks/>
          </p:cNvSpPr>
          <p:nvPr/>
        </p:nvSpPr>
        <p:spPr>
          <a:xfrm>
            <a:off x="503216" y="1116206"/>
            <a:ext cx="8229600" cy="333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Jugamos a completar la frase con los conceptos </a:t>
            </a:r>
            <a:r>
              <a:rPr lang="es-ES" sz="5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delante-detrás</a:t>
            </a:r>
            <a:endParaRPr lang="es-ES" sz="50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5676" l="4633" r="98243">
                        <a14:foregroundMark x1="14537" y1="7432" x2="36102" y2="1351"/>
                        <a14:foregroundMark x1="75719" y1="3378" x2="83706" y2="14189"/>
                        <a14:foregroundMark x1="84505" y1="11261" x2="88658" y2="11712"/>
                        <a14:foregroundMark x1="78115" y1="3829" x2="80671" y2="3829"/>
                        <a14:foregroundMark x1="59744" y1="1351" x2="62141" y2="1351"/>
                        <a14:foregroundMark x1="35144" y1="3153" x2="36901" y2="3153"/>
                        <a14:foregroundMark x1="18051" y1="9910" x2="20447" y2="12162"/>
                        <a14:foregroundMark x1="13099" y1="2027" x2="10064" y2="3153"/>
                      </a14:backgroundRemoval>
                    </a14:imgEffect>
                  </a14:imgLayer>
                </a14:imgProps>
              </a:ext>
            </a:extLst>
          </a:blip>
          <a:srcRect l="4573" r="-1179" b="21808"/>
          <a:stretch/>
        </p:blipFill>
        <p:spPr>
          <a:xfrm>
            <a:off x="2418914" y="3829596"/>
            <a:ext cx="4394629" cy="268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54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5556" l="3594" r="90000"/>
                    </a14:imgEffect>
                  </a14:imgLayer>
                </a14:imgProps>
              </a:ext>
            </a:extLst>
          </a:blip>
          <a:srcRect t="25111" r="54243"/>
          <a:stretch/>
        </p:blipFill>
        <p:spPr>
          <a:xfrm>
            <a:off x="-322920" y="1489372"/>
            <a:ext cx="6135469" cy="5648438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71089" y="247944"/>
            <a:ext cx="8476902" cy="780025"/>
          </a:xfrm>
        </p:spPr>
        <p:txBody>
          <a:bodyPr>
            <a:normAutofit/>
          </a:bodyPr>
          <a:lstStyle/>
          <a:p>
            <a:r>
              <a:rPr lang="es-E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gato está__________ del balde.</a:t>
            </a:r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55579" y="1027969"/>
            <a:ext cx="638842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6600"/>
                  </a:solidFill>
                  <a:prstDash val="solid"/>
                </a:ln>
                <a:solidFill>
                  <a:srgbClr val="FF66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delante</a:t>
            </a:r>
            <a:endParaRPr lang="es-ES_tradnl" sz="11500" b="1" i="1" cap="none" spc="0" dirty="0">
              <a:ln w="12700">
                <a:solidFill>
                  <a:srgbClr val="FF6600"/>
                </a:solidFill>
                <a:prstDash val="solid"/>
              </a:ln>
              <a:solidFill>
                <a:srgbClr val="FF66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5556" l="3594" r="95391">
                        <a14:backgroundMark x1="78281" y1="18611" x2="78047" y2="24722"/>
                        <a14:backgroundMark x1="65625" y1="15139" x2="65625" y2="26667"/>
                      </a14:backgroundRemoval>
                    </a14:imgEffect>
                  </a14:imgLayer>
                </a14:imgProps>
              </a:ext>
            </a:extLst>
          </a:blip>
          <a:srcRect l="57512" t="23558" r="105" b="3391"/>
          <a:stretch/>
        </p:blipFill>
        <p:spPr>
          <a:xfrm>
            <a:off x="3977290" y="1489372"/>
            <a:ext cx="5489629" cy="5322233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-1" y="4450243"/>
            <a:ext cx="638842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detras</a:t>
            </a:r>
            <a:endParaRPr lang="es-ES_tradnl" sz="11500" b="1" i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11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2861" y="5714196"/>
            <a:ext cx="812800" cy="812800"/>
          </a:xfrm>
          <a:prstGeom prst="rect">
            <a:avLst/>
          </a:prstGeom>
        </p:spPr>
      </p:pic>
      <p:pic>
        <p:nvPicPr>
          <p:cNvPr id="12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84368" y="5657264"/>
            <a:ext cx="812800" cy="812800"/>
          </a:xfrm>
          <a:prstGeom prst="rect">
            <a:avLst/>
          </a:prstGeom>
        </p:spPr>
      </p:pic>
      <p:pic>
        <p:nvPicPr>
          <p:cNvPr id="13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  <p:pic>
        <p:nvPicPr>
          <p:cNvPr id="14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35191" y="2151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8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51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604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56604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32075" showWhenStopped="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32075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  <p:bldP spid="10" grpId="0"/>
      <p:bldP spid="10" grpId="1"/>
      <p:bldP spid="10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4"/>
          <p:cNvSpPr txBox="1">
            <a:spLocks/>
          </p:cNvSpPr>
          <p:nvPr/>
        </p:nvSpPr>
        <p:spPr>
          <a:xfrm>
            <a:off x="503216" y="1237141"/>
            <a:ext cx="8229600" cy="333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Jugamos a completar la frase con los conceptos </a:t>
            </a:r>
            <a:r>
              <a:rPr lang="es-ES" sz="5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largo-corto</a:t>
            </a:r>
            <a:endParaRPr lang="es-ES" sz="5000" b="1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pic>
        <p:nvPicPr>
          <p:cNvPr id="2" name="Imagen 1" descr="flecha larg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11" y="3922765"/>
            <a:ext cx="7302500" cy="1096022"/>
          </a:xfrm>
          <a:prstGeom prst="rect">
            <a:avLst/>
          </a:prstGeom>
        </p:spPr>
      </p:pic>
      <p:pic>
        <p:nvPicPr>
          <p:cNvPr id="3" name="Imagen 2" descr="FLECHA 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6653" y="4757613"/>
            <a:ext cx="5039055" cy="132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84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371089" y="247944"/>
            <a:ext cx="8476902" cy="780025"/>
          </a:xfrm>
        </p:spPr>
        <p:txBody>
          <a:bodyPr>
            <a:normAutofit/>
          </a:bodyPr>
          <a:lstStyle/>
          <a:p>
            <a:r>
              <a:rPr lang="es-E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El cuello de la jirafa es__________</a:t>
            </a:r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744" r="8977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2132" y="1248377"/>
            <a:ext cx="4221868" cy="446575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54" b="97661" l="799" r="98882">
                        <a14:foregroundMark x1="26038" y1="15984" x2="26358" y2="25536"/>
                        <a14:foregroundMark x1="27157" y1="14620" x2="29393" y2="15984"/>
                        <a14:foregroundMark x1="9265" y1="14035" x2="7668" y2="173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130998" y="2626072"/>
            <a:ext cx="5097012" cy="3365544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-1" y="2626072"/>
            <a:ext cx="6388421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largo</a:t>
            </a:r>
            <a:endParaRPr lang="es-ES_tradnl" sz="11500" b="1" i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523489" y="400344"/>
            <a:ext cx="8476902" cy="78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El cuello de la tortuga es__________</a:t>
            </a:r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1046056"/>
            <a:ext cx="6388421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660066"/>
                  </a:solidFill>
                  <a:prstDash val="solid"/>
                </a:ln>
                <a:solidFill>
                  <a:srgbClr val="6600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corto</a:t>
            </a:r>
            <a:endParaRPr lang="es-ES_tradnl" sz="11500" b="1" i="1" cap="none" spc="0" dirty="0">
              <a:ln w="12700">
                <a:solidFill>
                  <a:srgbClr val="660066"/>
                </a:solidFill>
                <a:prstDash val="solid"/>
              </a:ln>
              <a:solidFill>
                <a:srgbClr val="6600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2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33498" y="5585216"/>
            <a:ext cx="812800" cy="812800"/>
          </a:xfrm>
          <a:prstGeom prst="rect">
            <a:avLst/>
          </a:prstGeom>
        </p:spPr>
      </p:pic>
      <p:pic>
        <p:nvPicPr>
          <p:cNvPr id="16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1089" y="5714130"/>
            <a:ext cx="812800" cy="812800"/>
          </a:xfrm>
          <a:prstGeom prst="rect">
            <a:avLst/>
          </a:prstGeom>
        </p:spPr>
      </p:pic>
      <p:pic>
        <p:nvPicPr>
          <p:cNvPr id="17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  <p:pic>
        <p:nvPicPr>
          <p:cNvPr id="18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35191" y="2151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1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51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32075" showWhenStopped="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32075" showWhenStopped="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0" grpId="0"/>
      <p:bldP spid="13" grpId="0"/>
      <p:bldP spid="13" grpId="1"/>
      <p:bldP spid="13" grpId="2"/>
      <p:bldP spid="14" grpId="0"/>
      <p:bldP spid="15" grpId="0"/>
      <p:bldP spid="15" grpId="1"/>
      <p:bldP spid="1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4"/>
          <p:cNvSpPr txBox="1">
            <a:spLocks/>
          </p:cNvSpPr>
          <p:nvPr/>
        </p:nvSpPr>
        <p:spPr>
          <a:xfrm>
            <a:off x="503216" y="1317764"/>
            <a:ext cx="8229600" cy="333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Jugamos a completar la frase con los conceptos </a:t>
            </a:r>
            <a:r>
              <a:rPr lang="es-ES" sz="5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lleno- vacío</a:t>
            </a:r>
            <a:endParaRPr lang="es-ES" sz="50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245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2219" y="4072330"/>
            <a:ext cx="2172534" cy="2075180"/>
          </a:xfrm>
          <a:prstGeom prst="rect">
            <a:avLst/>
          </a:prstGeom>
        </p:spPr>
      </p:pic>
      <p:pic>
        <p:nvPicPr>
          <p:cNvPr id="3" name="Imagen 2" descr="cofr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72466" y="3698114"/>
            <a:ext cx="2579753" cy="244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10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5208" r="46667"/>
                    </a14:imgEffect>
                  </a14:imgLayer>
                </a14:imgProps>
              </a:ext>
            </a:extLst>
          </a:blip>
          <a:srcRect t="25422" r="49853" b="11495"/>
          <a:stretch/>
        </p:blipFill>
        <p:spPr>
          <a:xfrm>
            <a:off x="2195851" y="2539801"/>
            <a:ext cx="1657653" cy="277656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194209" y="1258894"/>
            <a:ext cx="6388421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lleno</a:t>
            </a:r>
            <a:endParaRPr lang="es-ES_tradnl" sz="11500" b="1" i="1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54167" r="97188"/>
                    </a14:imgEffect>
                  </a14:imgLayer>
                </a14:imgProps>
              </a:ext>
            </a:extLst>
          </a:blip>
          <a:srcRect l="52639" t="26150" r="3222" b="12602"/>
          <a:stretch/>
        </p:blipFill>
        <p:spPr>
          <a:xfrm>
            <a:off x="5285114" y="2711690"/>
            <a:ext cx="1485429" cy="2389436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-791151" y="1421812"/>
            <a:ext cx="6388421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vac</a:t>
            </a:r>
            <a:r>
              <a:rPr lang="es-ES_tradnl" sz="11500" b="1" i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ío</a:t>
            </a:r>
            <a:endParaRPr lang="es-ES_tradnl" sz="11500" b="1" i="1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2224" y="59401"/>
            <a:ext cx="7400504" cy="78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El vaso está ________</a:t>
            </a:r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3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5809" y="5585216"/>
            <a:ext cx="812800" cy="812800"/>
          </a:xfrm>
          <a:prstGeom prst="rect">
            <a:avLst/>
          </a:prstGeom>
        </p:spPr>
      </p:pic>
      <p:pic>
        <p:nvPicPr>
          <p:cNvPr id="14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94759" y="5585216"/>
            <a:ext cx="812800" cy="812800"/>
          </a:xfrm>
          <a:prstGeom prst="rect">
            <a:avLst/>
          </a:prstGeom>
        </p:spPr>
      </p:pic>
      <p:pic>
        <p:nvPicPr>
          <p:cNvPr id="15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  <p:pic>
        <p:nvPicPr>
          <p:cNvPr id="16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95014" y="1202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2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12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512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7547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13208" showWhenStopped="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  <p:bldP spid="10" grpId="0"/>
      <p:bldP spid="10" grpId="1"/>
      <p:bldP spid="10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4"/>
          <p:cNvSpPr txBox="1">
            <a:spLocks/>
          </p:cNvSpPr>
          <p:nvPr/>
        </p:nvSpPr>
        <p:spPr>
          <a:xfrm>
            <a:off x="503216" y="1055739"/>
            <a:ext cx="8229600" cy="333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Jugamos a completar la frase con los conceptos </a:t>
            </a:r>
            <a:r>
              <a:rPr lang="es-ES" sz="5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cerca- lejos</a:t>
            </a:r>
            <a:endParaRPr lang="es-ES" sz="50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4" name="Imagen 3" descr="tortuga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440" y="3804317"/>
            <a:ext cx="4259081" cy="246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98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7689" y1="89410" x2="50365" y2="98264"/>
                        <a14:foregroundMark x1="12409" y1="11632" x2="11922" y2="15104"/>
                        <a14:foregroundMark x1="36253" y1="1563" x2="34307" y2="1563"/>
                        <a14:foregroundMark x1="58151" y1="2778" x2="58151" y2="50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39426"/>
            <a:ext cx="4709172" cy="601857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91" b="97021" l="10000" r="90000"/>
                    </a14:imgEffect>
                  </a14:imgLayer>
                </a14:imgProps>
              </a:ext>
            </a:extLst>
          </a:blip>
          <a:srcRect l="10341" r="14226"/>
          <a:stretch/>
        </p:blipFill>
        <p:spPr>
          <a:xfrm>
            <a:off x="5123654" y="0"/>
            <a:ext cx="3487529" cy="2586521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72224" y="59401"/>
            <a:ext cx="7400504" cy="78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princesa está ________</a:t>
            </a:r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320688" y="2586521"/>
            <a:ext cx="6388421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FF6A8F"/>
                  </a:solidFill>
                  <a:prstDash val="solid"/>
                </a:ln>
                <a:solidFill>
                  <a:srgbClr val="FF6A8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cerca</a:t>
            </a:r>
            <a:endParaRPr lang="es-ES_tradnl" sz="11500" b="1" i="1" cap="none" spc="0" dirty="0">
              <a:ln w="12700">
                <a:solidFill>
                  <a:srgbClr val="FF6A8F"/>
                </a:solidFill>
                <a:prstDash val="solid"/>
              </a:ln>
              <a:solidFill>
                <a:srgbClr val="FF6A8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72224" y="651118"/>
            <a:ext cx="7400504" cy="78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El castillo está_______</a:t>
            </a:r>
            <a:endParaRPr lang="es-E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-428629" y="2304396"/>
            <a:ext cx="6388421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lejos</a:t>
            </a:r>
            <a:endParaRPr lang="es-ES_tradnl" sz="11500" b="1" i="1" cap="none" spc="0" dirty="0">
              <a:ln w="12700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3" name="y2mate.com - Cortinilla Disney World_ViVCW4WoXd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4355" y="5799061"/>
            <a:ext cx="812800" cy="812800"/>
          </a:xfrm>
          <a:prstGeom prst="rect">
            <a:avLst/>
          </a:prstGeom>
        </p:spPr>
      </p:pic>
      <p:pic>
        <p:nvPicPr>
          <p:cNvPr id="10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2601" y="244718"/>
            <a:ext cx="812800" cy="812800"/>
          </a:xfrm>
          <a:prstGeom prst="rect">
            <a:avLst/>
          </a:prstGeom>
        </p:spPr>
      </p:pic>
      <p:pic>
        <p:nvPicPr>
          <p:cNvPr id="11" name="y2mate.com - Cortinilla Disney World_ViVCW4WoXd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98383" y="5951461"/>
            <a:ext cx="812800" cy="812800"/>
          </a:xfrm>
          <a:prstGeom prst="rect">
            <a:avLst/>
          </a:prstGeom>
        </p:spPr>
      </p:pic>
      <p:pic>
        <p:nvPicPr>
          <p:cNvPr id="12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14423" y="244718"/>
            <a:ext cx="812800" cy="812800"/>
          </a:xfrm>
          <a:prstGeom prst="rect">
            <a:avLst/>
          </a:prstGeom>
        </p:spPr>
      </p:pic>
      <p:sp>
        <p:nvSpPr>
          <p:cNvPr id="13" name="Rectángulo 12">
            <a:hlinkClick r:id="rId13" action="ppaction://hlinksldjump" highlightClick="1">
              <a:snd r:embed="rId14" name="Campanillas"/>
            </a:hlinkClick>
          </p:cNvPr>
          <p:cNvSpPr/>
          <p:nvPr/>
        </p:nvSpPr>
        <p:spPr>
          <a:xfrm>
            <a:off x="5581846" y="5799061"/>
            <a:ext cx="3245377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 smtClean="0"/>
              <a:t>Volver al inicio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913921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9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51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7547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7547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7" grpId="0"/>
      <p:bldP spid="7" grpId="1"/>
      <p:bldP spid="7" grpId="2"/>
      <p:bldP spid="8" grpId="0"/>
      <p:bldP spid="9" grpId="0"/>
      <p:bldP spid="9" grpId="1"/>
      <p:bldP spid="9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705030" y="5181778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Orientación</a:t>
            </a:r>
            <a:r>
              <a:rPr lang="es-E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 temporal</a:t>
            </a:r>
            <a:endParaRPr lang="es-E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8" name="Imagen 7" descr="reloj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1" y="2559782"/>
            <a:ext cx="2214881" cy="223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79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Oruga a Mariposa - Trepsi El Payaso_RKUkDlFfaR4_360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9144000" cy="537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02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40786" y="897007"/>
            <a:ext cx="237486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  <a:endParaRPr lang="es-ES_tradnl" sz="5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54700" y="939171"/>
            <a:ext cx="244339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AHORA</a:t>
            </a:r>
            <a:endParaRPr lang="es-ES_tradn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960503" y="897007"/>
            <a:ext cx="303280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  <a:endParaRPr lang="es-ES_tradnl" sz="5400" b="1" dirty="0">
              <a:ln w="11430"/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3" name="Imagen 12" descr="flecha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09865" y="1783747"/>
            <a:ext cx="1052828" cy="1799922"/>
          </a:xfrm>
          <a:prstGeom prst="rect">
            <a:avLst/>
          </a:prstGeom>
        </p:spPr>
      </p:pic>
      <p:pic>
        <p:nvPicPr>
          <p:cNvPr id="14" name="Imagen 13" descr="FLECHA 1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043" y="1677816"/>
            <a:ext cx="2584151" cy="1317917"/>
          </a:xfrm>
          <a:prstGeom prst="rect">
            <a:avLst/>
          </a:prstGeom>
        </p:spPr>
      </p:pic>
      <p:pic>
        <p:nvPicPr>
          <p:cNvPr id="15" name="Imagen 14" descr="FLECHA 1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28324" y="1728004"/>
            <a:ext cx="3039121" cy="131791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1879" y1="25285" x2="10106" y2="39924"/>
                        <a14:foregroundMark x1="29787" y1="26616" x2="32270" y2="36312"/>
                        <a14:foregroundMark x1="34752" y1="3422" x2="27128" y2="9696"/>
                        <a14:foregroundMark x1="2837" y1="4753" x2="10993" y2="7034"/>
                        <a14:foregroundMark x1="7092" y1="68631" x2="7092" y2="76046"/>
                        <a14:foregroundMark x1="38652" y1="66350" x2="42553" y2="73764"/>
                        <a14:foregroundMark x1="23227" y1="90114" x2="21099" y2="93726"/>
                        <a14:foregroundMark x1="46277" y1="88783" x2="50532" y2="96008"/>
                        <a14:foregroundMark x1="67553" y1="82890" x2="71454" y2="87452"/>
                        <a14:foregroundMark x1="79078" y1="74525" x2="82092" y2="78707"/>
                        <a14:foregroundMark x1="88121" y1="75095" x2="89716" y2="787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904" y="2940807"/>
            <a:ext cx="2077751" cy="254011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2" b="99116" l="2305" r="959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9291" y="3379714"/>
            <a:ext cx="2981212" cy="273413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0503" y="2995733"/>
            <a:ext cx="2783169" cy="2647136"/>
          </a:xfrm>
          <a:prstGeom prst="rect">
            <a:avLst/>
          </a:prstGeom>
        </p:spPr>
      </p:pic>
      <p:pic>
        <p:nvPicPr>
          <p:cNvPr id="19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10189" y="5642869"/>
            <a:ext cx="812800" cy="812800"/>
          </a:xfrm>
          <a:prstGeom prst="rect">
            <a:avLst/>
          </a:prstGeom>
        </p:spPr>
      </p:pic>
      <p:pic>
        <p:nvPicPr>
          <p:cNvPr id="21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33762" y="5701145"/>
            <a:ext cx="812800" cy="812800"/>
          </a:xfrm>
          <a:prstGeom prst="rect">
            <a:avLst/>
          </a:prstGeom>
        </p:spPr>
      </p:pic>
      <p:pic>
        <p:nvPicPr>
          <p:cNvPr id="22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91697" y="57481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21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1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1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39623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39623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240786" y="897007"/>
            <a:ext cx="237486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  <a:endParaRPr lang="es-ES_tradnl" sz="5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54700" y="939171"/>
            <a:ext cx="244339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AHORA</a:t>
            </a:r>
            <a:endParaRPr lang="es-ES_tradn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960503" y="897007"/>
            <a:ext cx="303280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  <a:endParaRPr lang="es-ES_tradnl" sz="5400" b="1" dirty="0">
              <a:ln w="11430"/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3" name="Imagen 12" descr="flech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09865" y="1783747"/>
            <a:ext cx="1052828" cy="1799922"/>
          </a:xfrm>
          <a:prstGeom prst="rect">
            <a:avLst/>
          </a:prstGeom>
        </p:spPr>
      </p:pic>
      <p:pic>
        <p:nvPicPr>
          <p:cNvPr id="14" name="Imagen 13" descr="FLECHA 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043" y="1677816"/>
            <a:ext cx="2584151" cy="1317917"/>
          </a:xfrm>
          <a:prstGeom prst="rect">
            <a:avLst/>
          </a:prstGeom>
        </p:spPr>
      </p:pic>
      <p:pic>
        <p:nvPicPr>
          <p:cNvPr id="15" name="Imagen 14" descr="FLECHA 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28324" y="1728004"/>
            <a:ext cx="3039121" cy="131791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" b="100000" l="1563" r="97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405" y="3583670"/>
            <a:ext cx="2604986" cy="260498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79" l="5142" r="100000">
                        <a14:foregroundMark x1="55142" y1="19904" x2="59929" y2="24880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1391" y="3045920"/>
            <a:ext cx="2889112" cy="319134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5541" y="2897734"/>
            <a:ext cx="2280260" cy="3339529"/>
          </a:xfrm>
          <a:prstGeom prst="rect">
            <a:avLst/>
          </a:prstGeom>
        </p:spPr>
      </p:pic>
      <p:pic>
        <p:nvPicPr>
          <p:cNvPr id="22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91608" y="5642869"/>
            <a:ext cx="812800" cy="812800"/>
          </a:xfrm>
          <a:prstGeom prst="rect">
            <a:avLst/>
          </a:prstGeom>
        </p:spPr>
      </p:pic>
      <p:pic>
        <p:nvPicPr>
          <p:cNvPr id="23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25541" y="5642869"/>
            <a:ext cx="812800" cy="812800"/>
          </a:xfrm>
          <a:prstGeom prst="rect">
            <a:avLst/>
          </a:prstGeom>
        </p:spPr>
      </p:pic>
      <p:pic>
        <p:nvPicPr>
          <p:cNvPr id="24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91697" y="56235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0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12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39623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39623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arcoiris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079253"/>
          </a:xfrm>
          <a:prstGeom prst="rect">
            <a:avLst/>
          </a:prstGeom>
        </p:spPr>
      </p:pic>
      <p:pic>
        <p:nvPicPr>
          <p:cNvPr id="7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08612" y="5400981"/>
            <a:ext cx="812800" cy="8128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5125913"/>
            <a:ext cx="72026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¿Cómo se forman los arcoíris?</a:t>
            </a:r>
            <a:endParaRPr lang="es-ES_tradnl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9968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132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240786" y="897007"/>
            <a:ext cx="237486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  <a:endParaRPr lang="es-ES_tradnl" sz="5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54700" y="939171"/>
            <a:ext cx="244339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AHORA</a:t>
            </a:r>
            <a:endParaRPr lang="es-ES_tradn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960503" y="897007"/>
            <a:ext cx="303280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  <a:endParaRPr lang="es-ES_tradnl" sz="5400" b="1" dirty="0">
              <a:ln w="11430"/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3" name="Imagen 12" descr="flech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09865" y="1783747"/>
            <a:ext cx="1052828" cy="1799922"/>
          </a:xfrm>
          <a:prstGeom prst="rect">
            <a:avLst/>
          </a:prstGeom>
        </p:spPr>
      </p:pic>
      <p:pic>
        <p:nvPicPr>
          <p:cNvPr id="14" name="Imagen 13" descr="FLECHA 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043" y="1677816"/>
            <a:ext cx="2584151" cy="1317917"/>
          </a:xfrm>
          <a:prstGeom prst="rect">
            <a:avLst/>
          </a:prstGeom>
        </p:spPr>
      </p:pic>
      <p:pic>
        <p:nvPicPr>
          <p:cNvPr id="15" name="Imagen 14" descr="FLECHA 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28324" y="1728004"/>
            <a:ext cx="3039121" cy="131791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7128" y1="70479" x2="26773" y2="78191"/>
                        <a14:foregroundMark x1="46277" y1="78723" x2="48404" y2="70213"/>
                        <a14:foregroundMark x1="33333" y1="94415" x2="35993" y2="89894"/>
                        <a14:foregroundMark x1="55319" y1="93085" x2="58333" y2="91755"/>
                        <a14:foregroundMark x1="68794" y1="78723" x2="75177" y2="710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95733"/>
            <a:ext cx="3254700" cy="313853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16489" y1="43262" x2="24645" y2="43794"/>
                        <a14:foregroundMark x1="28369" y1="24468" x2="35284" y2="33511"/>
                        <a14:foregroundMark x1="49645" y1="23404" x2="49645" y2="18617"/>
                        <a14:foregroundMark x1="68972" y1="25000" x2="68972" y2="21277"/>
                        <a14:foregroundMark x1="78546" y1="37234" x2="75355" y2="37234"/>
                        <a14:foregroundMark x1="85106" y1="53369" x2="80674" y2="53369"/>
                        <a14:foregroundMark x1="78546" y1="71454" x2="77482" y2="67730"/>
                        <a14:foregroundMark x1="65248" y1="76950" x2="63652" y2="74113"/>
                        <a14:foregroundMark x1="48582" y1="81738" x2="48582" y2="74645"/>
                        <a14:foregroundMark x1="32092" y1="74113" x2="35816" y2="69858"/>
                        <a14:foregroundMark x1="19681" y1="59220" x2="25709" y2="59220"/>
                        <a14:foregroundMark x1="66312" y1="56560" x2="68440" y2="51773"/>
                        <a14:foregroundMark x1="51773" y1="66667" x2="56206" y2="6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5655" y="2631355"/>
            <a:ext cx="3804242" cy="380424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74000" y1="76206" x2="98800" y2="76206"/>
                        <a14:foregroundMark x1="72000" y1="77170" x2="89200" y2="84887"/>
                        <a14:foregroundMark x1="10000" y1="76206" x2="28000" y2="76206"/>
                        <a14:foregroundMark x1="8000" y1="79421" x2="19600" y2="884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6954" y="2995733"/>
            <a:ext cx="3536350" cy="2428248"/>
          </a:xfrm>
          <a:prstGeom prst="rect">
            <a:avLst/>
          </a:prstGeom>
        </p:spPr>
      </p:pic>
      <p:pic>
        <p:nvPicPr>
          <p:cNvPr id="3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12552" y="5727864"/>
            <a:ext cx="812800" cy="812800"/>
          </a:xfrm>
          <a:prstGeom prst="rect">
            <a:avLst/>
          </a:prstGeom>
        </p:spPr>
      </p:pic>
      <p:pic>
        <p:nvPicPr>
          <p:cNvPr id="22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21924" y="5622797"/>
            <a:ext cx="812800" cy="812800"/>
          </a:xfrm>
          <a:prstGeom prst="rect">
            <a:avLst/>
          </a:prstGeom>
        </p:spPr>
      </p:pic>
      <p:pic>
        <p:nvPicPr>
          <p:cNvPr id="23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47958" y="57863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3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12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12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39623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39623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flech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838375" y="1882184"/>
            <a:ext cx="1052828" cy="979935"/>
          </a:xfrm>
          <a:prstGeom prst="rect">
            <a:avLst/>
          </a:prstGeom>
        </p:spPr>
      </p:pic>
      <p:sp>
        <p:nvSpPr>
          <p:cNvPr id="3" name="Rectángulo 2">
            <a:hlinkClick r:id="rId5" action="ppaction://hlinksldjump"/>
          </p:cNvPr>
          <p:cNvSpPr/>
          <p:nvPr/>
        </p:nvSpPr>
        <p:spPr>
          <a:xfrm>
            <a:off x="0" y="0"/>
            <a:ext cx="9144000" cy="68136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/>
          <p:cNvSpPr/>
          <p:nvPr/>
        </p:nvSpPr>
        <p:spPr>
          <a:xfrm>
            <a:off x="5946133" y="900229"/>
            <a:ext cx="303280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  <a:endParaRPr lang="es-ES_tradnl" sz="5400" b="1" dirty="0">
              <a:ln w="11430"/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26187" y="900229"/>
            <a:ext cx="237486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  <a:endParaRPr lang="es-ES_tradnl" sz="5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3096112" y="900229"/>
            <a:ext cx="244339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AHORA</a:t>
            </a:r>
            <a:endParaRPr lang="es-ES_tradn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25" name="Imagen 24" descr="FLECHA 1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49676" y="1731226"/>
            <a:ext cx="2629258" cy="1317917"/>
          </a:xfrm>
          <a:prstGeom prst="rect">
            <a:avLst/>
          </a:prstGeom>
        </p:spPr>
      </p:pic>
      <p:pic>
        <p:nvPicPr>
          <p:cNvPr id="26" name="Imagen 25" descr="FLECHA 1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6" y="1846966"/>
            <a:ext cx="2374869" cy="1317917"/>
          </a:xfrm>
          <a:prstGeom prst="rect">
            <a:avLst/>
          </a:prstGeom>
        </p:spPr>
      </p:pic>
      <p:pic>
        <p:nvPicPr>
          <p:cNvPr id="27" name="Imagen 26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556" b="95035" l="532" r="89894">
                        <a14:foregroundMark x1="47695" y1="86525" x2="52660" y2="87707"/>
                        <a14:foregroundMark x1="48404" y1="90071" x2="55674" y2="90071"/>
                      </a14:backgroundRemoval>
                    </a14:imgEffect>
                  </a14:imgLayer>
                </a14:imgProps>
              </a:ext>
            </a:extLst>
          </a:blip>
          <a:srcRect l="31609" t="58991" r="34279" b="6758"/>
          <a:stretch/>
        </p:blipFill>
        <p:spPr>
          <a:xfrm>
            <a:off x="2373477" y="2595001"/>
            <a:ext cx="3748620" cy="2822847"/>
          </a:xfrm>
          <a:prstGeom prst="rect">
            <a:avLst/>
          </a:prstGeom>
        </p:spPr>
      </p:pic>
      <p:pic>
        <p:nvPicPr>
          <p:cNvPr id="28" name="Imagen 27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556" b="94799" l="5674" r="34929">
                        <a14:foregroundMark x1="9397" y1="69504" x2="8511" y2="68322"/>
                        <a14:foregroundMark x1="11348" y1="66903" x2="10106" y2="65721"/>
                      </a14:backgroundRemoval>
                    </a14:imgEffect>
                  </a14:imgLayer>
                </a14:imgProps>
              </a:ext>
            </a:extLst>
          </a:blip>
          <a:srcRect l="7278" t="61478" r="67512" b="9573"/>
          <a:stretch/>
        </p:blipFill>
        <p:spPr>
          <a:xfrm>
            <a:off x="0" y="2822031"/>
            <a:ext cx="3013913" cy="2595817"/>
          </a:xfrm>
          <a:prstGeom prst="rect">
            <a:avLst/>
          </a:prstGeom>
        </p:spPr>
      </p:pic>
      <p:pic>
        <p:nvPicPr>
          <p:cNvPr id="29" name="Imagen 28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5556" b="94799" l="67199" r="95213">
                        <a14:backgroundMark x1="80319" y1="69976" x2="83333" y2="63830"/>
                      </a14:backgroundRemoval>
                    </a14:imgEffect>
                  </a14:imgLayer>
                </a14:imgProps>
              </a:ext>
            </a:extLst>
          </a:blip>
          <a:srcRect l="69385" t="58056" r="6961" b="8446"/>
          <a:stretch/>
        </p:blipFill>
        <p:spPr>
          <a:xfrm>
            <a:off x="5946133" y="2822031"/>
            <a:ext cx="3018431" cy="3205907"/>
          </a:xfrm>
          <a:prstGeom prst="rect">
            <a:avLst/>
          </a:prstGeom>
        </p:spPr>
      </p:pic>
      <p:sp>
        <p:nvSpPr>
          <p:cNvPr id="30" name="Rectángulo 29">
            <a:hlinkClick r:id="rId13" action="ppaction://hlinksldjump" highlightClick="1">
              <a:snd r:embed="rId14" name="Campanillas"/>
            </a:hlinkClick>
          </p:cNvPr>
          <p:cNvSpPr/>
          <p:nvPr/>
        </p:nvSpPr>
        <p:spPr>
          <a:xfrm>
            <a:off x="6258455" y="6027938"/>
            <a:ext cx="2885545" cy="8462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/>
              <a:t>Volver al inicio</a:t>
            </a:r>
            <a:endParaRPr lang="es-ES" sz="3200" b="1" dirty="0"/>
          </a:p>
        </p:txBody>
      </p:sp>
      <p:pic>
        <p:nvPicPr>
          <p:cNvPr id="31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58174" y="5769539"/>
            <a:ext cx="812800" cy="812800"/>
          </a:xfrm>
          <a:prstGeom prst="rect">
            <a:avLst/>
          </a:prstGeom>
        </p:spPr>
      </p:pic>
      <p:pic>
        <p:nvPicPr>
          <p:cNvPr id="32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194655" y="5769539"/>
            <a:ext cx="812800" cy="812800"/>
          </a:xfrm>
          <a:prstGeom prst="rect">
            <a:avLst/>
          </a:prstGeom>
        </p:spPr>
      </p:pic>
      <p:pic>
        <p:nvPicPr>
          <p:cNvPr id="33" name="y2mate.com - Super Mario Bros Efecto de sonido PowerUp Descarga gratuita de tonos de llamada_34MacA0xt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41501" y="57695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95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2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12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12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39623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39623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822067" y="920478"/>
            <a:ext cx="5200666" cy="1143000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Jugamos a medir </a:t>
            </a:r>
            <a:endParaRPr lang="es-E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66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Imagen 5" descr="medi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834" y="1848396"/>
            <a:ext cx="4682321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4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95605" y="5622112"/>
            <a:ext cx="6148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Existen muchas maneras de medir las distancias y los objetos por ejemplo: con los pies, palmas y cintas</a:t>
            </a:r>
            <a:endParaRPr lang="es-ES" dirty="0"/>
          </a:p>
        </p:txBody>
      </p:sp>
      <p:pic>
        <p:nvPicPr>
          <p:cNvPr id="6" name="Imagen 5" descr="pie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29" y="1209159"/>
            <a:ext cx="2540000" cy="4071652"/>
          </a:xfrm>
          <a:prstGeom prst="rect">
            <a:avLst/>
          </a:prstGeom>
        </p:spPr>
      </p:pic>
      <p:pic>
        <p:nvPicPr>
          <p:cNvPr id="7" name="Imagen 6" descr="mano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531" y="1581761"/>
            <a:ext cx="2387600" cy="4040351"/>
          </a:xfrm>
          <a:prstGeom prst="rect">
            <a:avLst/>
          </a:prstGeom>
        </p:spPr>
      </p:pic>
      <p:pic>
        <p:nvPicPr>
          <p:cNvPr id="8" name="Imagen 7" descr="medir 2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057" y="1581761"/>
            <a:ext cx="2160474" cy="369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78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98832" l="0" r="100000">
                        <a14:foregroundMark x1="34753" y1="71566" x2="59203" y2="93544"/>
                        <a14:foregroundMark x1="74863" y1="54945" x2="63599" y2="70604"/>
                        <a14:foregroundMark x1="54808" y1="58997" x2="59753" y2="618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64" y="1607354"/>
            <a:ext cx="2718717" cy="543743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0000" y1="10029" x2="37742" y2="10029"/>
                        <a14:foregroundMark x1="32258" y1="5900" x2="65806" y2="5900"/>
                        <a14:foregroundMark x1="57419" y1="10029" x2="68387" y2="17404"/>
                        <a14:foregroundMark x1="67742" y1="9145" x2="73871" y2="17109"/>
                        <a14:foregroundMark x1="62903" y1="19469" x2="43871" y2="23599"/>
                        <a14:foregroundMark x1="30000" y1="24484" x2="11613" y2="20354"/>
                        <a14:foregroundMark x1="8710" y1="20059" x2="3871" y2="15929"/>
                        <a14:foregroundMark x1="19677" y1="16519" x2="45806" y2="16519"/>
                        <a14:foregroundMark x1="54194" y1="16519" x2="33871" y2="16519"/>
                        <a14:foregroundMark x1="4516" y1="9145" x2="13548" y2="5015"/>
                        <a14:foregroundMark x1="23548" y1="2655" x2="32581" y2="26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8765" y="4344801"/>
            <a:ext cx="2434846" cy="2276716"/>
          </a:xfrm>
          <a:prstGeom prst="rect">
            <a:avLst/>
          </a:prstGeom>
        </p:spPr>
      </p:pic>
      <p:pic>
        <p:nvPicPr>
          <p:cNvPr id="15" name="Imagen 14" descr="Captura de pantalla 2020-07-08 a las 21.58.50.pn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4262" r="100000">
                        <a14:foregroundMark x1="34754" y1="34827" x2="40328" y2="36492"/>
                        <a14:foregroundMark x1="32787" y1="10627" x2="58033" y2="11396"/>
                        <a14:foregroundMark x1="32131" y1="4609" x2="40328" y2="7682"/>
                        <a14:foregroundMark x1="33443" y1="85531" x2="40984" y2="88988"/>
                        <a14:foregroundMark x1="32787" y1="93086" x2="38361" y2="95519"/>
                        <a14:foregroundMark x1="37705" y1="62228" x2="37705" y2="64661"/>
                        <a14:foregroundMark x1="36721" y1="53521" x2="36721" y2="55186"/>
                        <a14:foregroundMark x1="37049" y1="43918" x2="37049" y2="45711"/>
                        <a14:foregroundMark x1="36393" y1="26761" x2="36393" y2="28937"/>
                        <a14:foregroundMark x1="36721" y1="18182" x2="37377" y2="20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340" y="201558"/>
            <a:ext cx="2410684" cy="6656442"/>
          </a:xfrm>
          <a:prstGeom prst="rect">
            <a:avLst/>
          </a:prstGeom>
        </p:spPr>
      </p:pic>
      <p:cxnSp>
        <p:nvCxnSpPr>
          <p:cNvPr id="17" name="Conector recto de flecha 16"/>
          <p:cNvCxnSpPr/>
          <p:nvPr/>
        </p:nvCxnSpPr>
        <p:spPr>
          <a:xfrm flipH="1">
            <a:off x="1612611" y="2116357"/>
            <a:ext cx="5906181" cy="0"/>
          </a:xfrm>
          <a:prstGeom prst="straightConnector1">
            <a:avLst/>
          </a:prstGeom>
          <a:ln w="76200" cmpd="sng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H="1">
            <a:off x="4696726" y="4344801"/>
            <a:ext cx="2822066" cy="0"/>
          </a:xfrm>
          <a:prstGeom prst="straightConnector1">
            <a:avLst/>
          </a:prstGeom>
          <a:ln w="76200" cmpd="sng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Estrella de 10 puntas 24"/>
          <p:cNvSpPr/>
          <p:nvPr/>
        </p:nvSpPr>
        <p:spPr>
          <a:xfrm>
            <a:off x="879628" y="201558"/>
            <a:ext cx="1942437" cy="1698193"/>
          </a:xfrm>
          <a:prstGeom prst="star10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solidFill>
                  <a:srgbClr val="660066"/>
                </a:solidFill>
                <a:latin typeface="Arial Black"/>
                <a:cs typeface="Arial Black"/>
              </a:rPr>
              <a:t>8</a:t>
            </a:r>
            <a:endParaRPr lang="es-ES" sz="11500" b="1" dirty="0">
              <a:solidFill>
                <a:srgbClr val="660066"/>
              </a:solidFill>
              <a:latin typeface="Arial Black"/>
              <a:cs typeface="Arial Black"/>
            </a:endParaRPr>
          </a:p>
        </p:txBody>
      </p:sp>
      <p:sp>
        <p:nvSpPr>
          <p:cNvPr id="26" name="Estrella de 10 puntas 25"/>
          <p:cNvSpPr/>
          <p:nvPr/>
        </p:nvSpPr>
        <p:spPr>
          <a:xfrm>
            <a:off x="3894410" y="2490469"/>
            <a:ext cx="1942437" cy="1698193"/>
          </a:xfrm>
          <a:prstGeom prst="star10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solidFill>
                  <a:srgbClr val="0000FF"/>
                </a:solidFill>
                <a:latin typeface="Arial Black"/>
                <a:cs typeface="Arial Black"/>
              </a:rPr>
              <a:t>4</a:t>
            </a:r>
            <a:endParaRPr lang="es-ES" sz="11500" b="1" dirty="0">
              <a:solidFill>
                <a:srgbClr val="0000FF"/>
              </a:solidFill>
              <a:latin typeface="Arial Black"/>
              <a:cs typeface="Arial Black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453263" y="0"/>
            <a:ext cx="44869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¿Cuál mide más?</a:t>
            </a:r>
            <a:endParaRPr lang="es-ES_tradnl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28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01940" y="201558"/>
            <a:ext cx="812800" cy="812800"/>
          </a:xfrm>
          <a:prstGeom prst="rect">
            <a:avLst/>
          </a:prstGeom>
        </p:spPr>
      </p:pic>
      <p:pic>
        <p:nvPicPr>
          <p:cNvPr id="29" name="Imagen 28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12611" y="201558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2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71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7127" b="2591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5" name="Imagen 14" descr="Captura de pantalla 2020-07-08 a las 21.58.50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262" r="100000">
                        <a14:foregroundMark x1="34754" y1="34827" x2="40328" y2="36492"/>
                        <a14:foregroundMark x1="32787" y1="10627" x2="58033" y2="11396"/>
                        <a14:foregroundMark x1="32131" y1="4609" x2="40328" y2="7682"/>
                        <a14:foregroundMark x1="33443" y1="85531" x2="40984" y2="88988"/>
                        <a14:foregroundMark x1="32787" y1="93086" x2="38361" y2="95519"/>
                        <a14:foregroundMark x1="37705" y1="62228" x2="37705" y2="64661"/>
                        <a14:foregroundMark x1="36721" y1="53521" x2="36721" y2="55186"/>
                        <a14:foregroundMark x1="37049" y1="43918" x2="37049" y2="45711"/>
                        <a14:foregroundMark x1="36393" y1="26761" x2="36393" y2="28937"/>
                        <a14:foregroundMark x1="36721" y1="18182" x2="37377" y2="20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340" y="201558"/>
            <a:ext cx="2410684" cy="6656442"/>
          </a:xfrm>
          <a:prstGeom prst="rect">
            <a:avLst/>
          </a:prstGeom>
        </p:spPr>
      </p:pic>
      <p:cxnSp>
        <p:nvCxnSpPr>
          <p:cNvPr id="17" name="Conector recto de flecha 16"/>
          <p:cNvCxnSpPr/>
          <p:nvPr/>
        </p:nvCxnSpPr>
        <p:spPr>
          <a:xfrm flipH="1">
            <a:off x="282207" y="967478"/>
            <a:ext cx="7236586" cy="0"/>
          </a:xfrm>
          <a:prstGeom prst="straightConnector1">
            <a:avLst/>
          </a:prstGeom>
          <a:ln w="76200" cmpd="sng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H="1">
            <a:off x="4696726" y="4938164"/>
            <a:ext cx="2822066" cy="0"/>
          </a:xfrm>
          <a:prstGeom prst="straightConnector1">
            <a:avLst/>
          </a:prstGeom>
          <a:ln w="76200" cmpd="sng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Estrella de 10 puntas 24"/>
          <p:cNvSpPr/>
          <p:nvPr/>
        </p:nvSpPr>
        <p:spPr>
          <a:xfrm>
            <a:off x="1698136" y="1193011"/>
            <a:ext cx="2196274" cy="1698193"/>
          </a:xfrm>
          <a:prstGeom prst="star10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solidFill>
                  <a:schemeClr val="bg1"/>
                </a:solidFill>
                <a:latin typeface="Arial Black"/>
                <a:cs typeface="Arial Black"/>
              </a:rPr>
              <a:t>10</a:t>
            </a:r>
            <a:endParaRPr lang="es-ES" sz="8000" b="1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26" name="Estrella de 10 puntas 25"/>
          <p:cNvSpPr/>
          <p:nvPr/>
        </p:nvSpPr>
        <p:spPr>
          <a:xfrm>
            <a:off x="4696726" y="3098881"/>
            <a:ext cx="1942437" cy="1698193"/>
          </a:xfrm>
          <a:prstGeom prst="star10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solidFill>
                  <a:srgbClr val="0000FF"/>
                </a:solidFill>
                <a:latin typeface="Arial Black"/>
                <a:cs typeface="Arial Black"/>
              </a:rPr>
              <a:t>3</a:t>
            </a:r>
            <a:endParaRPr lang="es-ES" sz="11500" b="1" dirty="0">
              <a:solidFill>
                <a:srgbClr val="0000FF"/>
              </a:solidFill>
              <a:latin typeface="Arial Black"/>
              <a:cs typeface="Arial Black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429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86" y="806231"/>
            <a:ext cx="2781754" cy="637808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5355" y1="18805" x2="25355" y2="30321"/>
                        <a14:foregroundMark x1="31206" y1="17347" x2="40071" y2="22595"/>
                        <a14:foregroundMark x1="31560" y1="24636" x2="34752" y2="28280"/>
                        <a14:foregroundMark x1="62589" y1="9767" x2="74468" y2="19096"/>
                        <a14:foregroundMark x1="74823" y1="14431" x2="78014" y2="8746"/>
                        <a14:foregroundMark x1="62943" y1="13265" x2="62943" y2="22886"/>
                        <a14:foregroundMark x1="36170" y1="24344" x2="37234" y2="243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3100" y="4797074"/>
            <a:ext cx="1891369" cy="2060926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557034" y="-80623"/>
            <a:ext cx="596665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4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¿Cuál mide menos?</a:t>
            </a:r>
            <a:endParaRPr lang="es-ES_tradnl" sz="4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8" name="Imagen 17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3170" y="4192401"/>
            <a:ext cx="2351986" cy="2351986"/>
          </a:xfrm>
          <a:prstGeom prst="rect">
            <a:avLst/>
          </a:prstGeom>
        </p:spPr>
      </p:pic>
      <p:pic>
        <p:nvPicPr>
          <p:cNvPr id="19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08756" y="2015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0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7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5" grpId="0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7127" b="2591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5" name="Imagen 14" descr="Captura de pantalla 2020-07-08 a las 21.58.50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262" r="100000">
                        <a14:foregroundMark x1="34754" y1="34827" x2="40328" y2="36492"/>
                        <a14:foregroundMark x1="32787" y1="10627" x2="58033" y2="11396"/>
                        <a14:foregroundMark x1="32131" y1="4609" x2="40328" y2="7682"/>
                        <a14:foregroundMark x1="33443" y1="85531" x2="40984" y2="88988"/>
                        <a14:foregroundMark x1="32787" y1="93086" x2="38361" y2="95519"/>
                        <a14:foregroundMark x1="37705" y1="62228" x2="37705" y2="64661"/>
                        <a14:foregroundMark x1="36721" y1="53521" x2="36721" y2="55186"/>
                        <a14:foregroundMark x1="37049" y1="43918" x2="37049" y2="45711"/>
                        <a14:foregroundMark x1="36393" y1="26761" x2="36393" y2="28937"/>
                        <a14:foregroundMark x1="36721" y1="18182" x2="37377" y2="20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340" y="201557"/>
            <a:ext cx="2410684" cy="6812649"/>
          </a:xfrm>
          <a:prstGeom prst="rect">
            <a:avLst/>
          </a:prstGeom>
        </p:spPr>
      </p:pic>
      <p:cxnSp>
        <p:nvCxnSpPr>
          <p:cNvPr id="17" name="Conector recto de flecha 16"/>
          <p:cNvCxnSpPr/>
          <p:nvPr/>
        </p:nvCxnSpPr>
        <p:spPr>
          <a:xfrm flipH="1">
            <a:off x="1698136" y="2644228"/>
            <a:ext cx="5945456" cy="0"/>
          </a:xfrm>
          <a:prstGeom prst="straightConnector1">
            <a:avLst/>
          </a:prstGeom>
          <a:ln w="76200" cmpd="sng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H="1">
            <a:off x="3277620" y="3809441"/>
            <a:ext cx="4241172" cy="0"/>
          </a:xfrm>
          <a:prstGeom prst="straightConnector1">
            <a:avLst/>
          </a:prstGeom>
          <a:ln w="76200" cmpd="sng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Estrella de 10 puntas 24"/>
          <p:cNvSpPr/>
          <p:nvPr/>
        </p:nvSpPr>
        <p:spPr>
          <a:xfrm>
            <a:off x="226630" y="946035"/>
            <a:ext cx="1471506" cy="1698193"/>
          </a:xfrm>
          <a:prstGeom prst="star10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solidFill>
                  <a:srgbClr val="008000"/>
                </a:solidFill>
                <a:latin typeface="Arial Black"/>
                <a:cs typeface="Arial Black"/>
              </a:rPr>
              <a:t>7</a:t>
            </a:r>
            <a:endParaRPr lang="es-ES" sz="8000" b="1" dirty="0">
              <a:solidFill>
                <a:srgbClr val="008000"/>
              </a:solidFill>
              <a:latin typeface="Arial Black"/>
              <a:cs typeface="Arial Black"/>
            </a:endParaRPr>
          </a:p>
        </p:txBody>
      </p:sp>
      <p:sp>
        <p:nvSpPr>
          <p:cNvPr id="26" name="Estrella de 10 puntas 25"/>
          <p:cNvSpPr/>
          <p:nvPr/>
        </p:nvSpPr>
        <p:spPr>
          <a:xfrm>
            <a:off x="2241510" y="3015235"/>
            <a:ext cx="1036110" cy="1174141"/>
          </a:xfrm>
          <a:prstGeom prst="star10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600" b="1" dirty="0" smtClean="0">
                <a:solidFill>
                  <a:srgbClr val="FF6600"/>
                </a:solidFill>
                <a:latin typeface="Arial Black"/>
                <a:cs typeface="Arial Black"/>
              </a:rPr>
              <a:t>5</a:t>
            </a:r>
            <a:endParaRPr lang="es-ES" sz="6600" b="1" dirty="0">
              <a:solidFill>
                <a:srgbClr val="FF6600"/>
              </a:solidFill>
              <a:latin typeface="Arial Black"/>
              <a:cs typeface="Arial Black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331788">
            <a:off x="2286544" y="3621671"/>
            <a:ext cx="3199758" cy="319975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5177" y1="5534" x2="93085" y2="23166"/>
                        <a14:foregroundMark x1="11525" y1="81725" x2="11525" y2="93694"/>
                        <a14:foregroundMark x1="14362" y1="82883" x2="21277" y2="88803"/>
                        <a14:foregroundMark x1="70390" y1="6435" x2="78901" y2="17632"/>
                        <a14:foregroundMark x1="85284" y1="25225" x2="84043" y2="329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732389">
            <a:off x="137237" y="2773572"/>
            <a:ext cx="2667264" cy="367458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184372" y="705452"/>
            <a:ext cx="5024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¿Cuál mide más?</a:t>
            </a:r>
            <a:endParaRPr lang="es-ES_tradnl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5870" y1="13231" x2="17500" y2="71429"/>
                        <a14:foregroundMark x1="78152" y1="14692" x2="76957" y2="65828"/>
                        <a14:foregroundMark x1="51739" y1="38231" x2="56848" y2="45860"/>
                        <a14:foregroundMark x1="9674" y1="5032" x2="9674" y2="15260"/>
                        <a14:foregroundMark x1="26196" y1="5844" x2="27717" y2="21185"/>
                        <a14:foregroundMark x1="76522" y1="5844" x2="93804" y2="13555"/>
                        <a14:foregroundMark x1="22609" y1="5032" x2="22609" y2="20292"/>
                        <a14:foregroundMark x1="28478" y1="5276" x2="20217" y2="3247"/>
                        <a14:foregroundMark x1="21087" y1="22078" x2="29348" y2="27029"/>
                        <a14:foregroundMark x1="28152" y1="30601" x2="29348" y2="73214"/>
                        <a14:foregroundMark x1="11957" y1="75568" x2="25000" y2="89935"/>
                        <a14:foregroundMark x1="6522" y1="86120" x2="19022" y2="98782"/>
                        <a14:foregroundMark x1="32065" y1="93425" x2="88696" y2="93750"/>
                        <a14:foregroundMark x1="30109" y1="74919" x2="36739" y2="83198"/>
                        <a14:foregroundMark x1="39565" y1="82873" x2="51304" y2="85552"/>
                        <a14:foregroundMark x1="55652" y1="84659" x2="66304" y2="80844"/>
                        <a14:foregroundMark x1="78478" y1="69643" x2="92717" y2="88799"/>
                        <a14:foregroundMark x1="84457" y1="97565" x2="96196" y2="97565"/>
                        <a14:foregroundMark x1="77283" y1="2679" x2="95000" y2="8198"/>
                        <a14:foregroundMark x1="71413" y1="6737" x2="71413" y2="36769"/>
                        <a14:foregroundMark x1="71848" y1="39367" x2="72174" y2="61688"/>
                        <a14:foregroundMark x1="40326" y1="1461" x2="62717" y2="1461"/>
                        <a14:foregroundMark x1="96196" y1="21185" x2="90761" y2="28815"/>
                        <a14:backgroundMark x1="5652" y1="27597" x2="2935" y2="596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5586" y="5675081"/>
            <a:ext cx="1128162" cy="1197948"/>
          </a:xfrm>
          <a:prstGeom prst="rect">
            <a:avLst/>
          </a:prstGeom>
        </p:spPr>
      </p:pic>
      <p:cxnSp>
        <p:nvCxnSpPr>
          <p:cNvPr id="16" name="Conector recto de flecha 15"/>
          <p:cNvCxnSpPr/>
          <p:nvPr/>
        </p:nvCxnSpPr>
        <p:spPr>
          <a:xfrm flipH="1">
            <a:off x="5926340" y="5675081"/>
            <a:ext cx="1877082" cy="0"/>
          </a:xfrm>
          <a:prstGeom prst="straightConnector1">
            <a:avLst/>
          </a:prstGeom>
          <a:ln w="76200" cmpd="sng"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Estrella de 10 puntas 17"/>
          <p:cNvSpPr/>
          <p:nvPr/>
        </p:nvSpPr>
        <p:spPr>
          <a:xfrm>
            <a:off x="5056627" y="4500940"/>
            <a:ext cx="1036110" cy="1174141"/>
          </a:xfrm>
          <a:prstGeom prst="star10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600" b="1" dirty="0" smtClean="0">
                <a:solidFill>
                  <a:srgbClr val="0000FF"/>
                </a:solidFill>
                <a:latin typeface="Arial Black"/>
                <a:cs typeface="Arial Black"/>
              </a:rPr>
              <a:t>2</a:t>
            </a:r>
            <a:endParaRPr lang="es-ES" sz="6600" b="1" dirty="0">
              <a:solidFill>
                <a:srgbClr val="0000FF"/>
              </a:solidFill>
              <a:latin typeface="Arial Black"/>
              <a:cs typeface="Arial Black"/>
            </a:endParaRPr>
          </a:p>
        </p:txBody>
      </p:sp>
      <p:pic>
        <p:nvPicPr>
          <p:cNvPr id="19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01940" y="201558"/>
            <a:ext cx="812800" cy="812800"/>
          </a:xfrm>
          <a:prstGeom prst="rect">
            <a:avLst/>
          </a:prstGeom>
        </p:spPr>
      </p:pic>
      <p:pic>
        <p:nvPicPr>
          <p:cNvPr id="20" name="Imagen 19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143" y="1839243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00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3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3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7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5" grpId="0" animBg="1"/>
      <p:bldP spid="26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Jugamos a medir longitud 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2158" y="1417638"/>
            <a:ext cx="2798444" cy="27820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717961">
            <a:off x="-884395" y="2569148"/>
            <a:ext cx="5714608" cy="28573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100000"/>
                    </a14:imgEffect>
                  </a14:imgLayer>
                </a14:imgProps>
              </a:ext>
            </a:extLst>
          </a:blip>
          <a:srcRect t="14620" b="15929"/>
          <a:stretch/>
        </p:blipFill>
        <p:spPr>
          <a:xfrm rot="17135174">
            <a:off x="4312678" y="1916261"/>
            <a:ext cx="4881464" cy="3390201"/>
          </a:xfrm>
          <a:prstGeom prst="rect">
            <a:avLst/>
          </a:prstGeom>
        </p:spPr>
      </p:pic>
      <p:sp>
        <p:nvSpPr>
          <p:cNvPr id="7" name="Rectángulo 6">
            <a:hlinkClick r:id="rId7" action="ppaction://hlinksldjump" highlightClick="1">
              <a:snd r:embed="rId8" name="Campanillas"/>
            </a:hlinkClick>
          </p:cNvPr>
          <p:cNvSpPr/>
          <p:nvPr/>
        </p:nvSpPr>
        <p:spPr>
          <a:xfrm>
            <a:off x="5603818" y="5764550"/>
            <a:ext cx="3245377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 smtClean="0"/>
              <a:t>Volver al inicio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30422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2614</TotalTime>
  <Words>223</Words>
  <Application>Microsoft Macintosh PowerPoint</Application>
  <PresentationFormat>Presentación en pantalla (4:3)</PresentationFormat>
  <Paragraphs>63</Paragraphs>
  <Slides>26</Slides>
  <Notes>1</Notes>
  <HiddenSlides>0</HiddenSlides>
  <MMClips>39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Presentación de PowerPoint</vt:lpstr>
      <vt:lpstr>Presentación de PowerPoint</vt:lpstr>
      <vt:lpstr>Jugamos y aprendemos</vt:lpstr>
      <vt:lpstr>Presentación de PowerPoint</vt:lpstr>
      <vt:lpstr>La niña está __________ de la casa.</vt:lpstr>
      <vt:lpstr>Presentación de PowerPoint</vt:lpstr>
      <vt:lpstr>La gato está__________ del balde.</vt:lpstr>
      <vt:lpstr>Presentación de PowerPoint</vt:lpstr>
      <vt:lpstr>El cuello de la jirafa es__________</vt:lpstr>
      <vt:lpstr>Presentación de PowerPoint</vt:lpstr>
      <vt:lpstr>Presentación de PowerPoint</vt:lpstr>
      <vt:lpstr>Presentación de PowerPoint</vt:lpstr>
      <vt:lpstr>Presentación de PowerPoint</vt:lpstr>
      <vt:lpstr>Orientación temporal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Jugamos a medir </vt:lpstr>
      <vt:lpstr>Presentación de PowerPoint</vt:lpstr>
      <vt:lpstr>Presentación de PowerPoint</vt:lpstr>
      <vt:lpstr>Presentación de PowerPoint</vt:lpstr>
      <vt:lpstr>Presentación de PowerPoint</vt:lpstr>
      <vt:lpstr>Jugamos a medir longitud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68</cp:revision>
  <dcterms:created xsi:type="dcterms:W3CDTF">2020-07-08T03:20:22Z</dcterms:created>
  <dcterms:modified xsi:type="dcterms:W3CDTF">2020-07-10T04:18:25Z</dcterms:modified>
</cp:coreProperties>
</file>