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4"/>
    <p:sldId id="264" r:id="rId5"/>
    <p:sldId id="268" r:id="rId6"/>
    <p:sldId id="269" r:id="rId7"/>
    <p:sldId id="272" r:id="rId8"/>
    <p:sldId id="258" r:id="rId9"/>
    <p:sldId id="259" r:id="rId10"/>
    <p:sldId id="263" r:id="rId11"/>
    <p:sldId id="265" r:id="rId12"/>
    <p:sldId id="270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 snapToObjects="1">
      <p:cViewPr varScale="1">
        <p:scale>
          <a:sx n="110" d="100"/>
          <a:sy n="110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C76712-5CF6-694C-AD25-1BB68EBCF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DA05A0-6BA9-D541-9EDD-CA5449DAE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CF901A-DE48-6943-8F38-A50569C6C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812F10-B5E0-BB4B-9508-49DD9D352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371DEC-E804-7645-B9E4-F35F159B6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021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B7E9A0-47EE-AC43-B5DB-0073CD0C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B7902-CF74-9D44-A2BB-A742BBFEA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99851B-108A-1545-BBD6-8D9966AFD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03BCB0-4DBB-864E-BEC2-E1E4DD55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CAFF22-3411-B54B-B4BC-4E716DF4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782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E79BAC-C1C4-5C40-9534-DD0EF866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C41BE2-CAB0-3D43-A309-C9B26492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CDA522-59E0-3D41-84F3-C2C69B85F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59BEA3-BD7C-C04E-B1F7-1E8CD9606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BE6346-B89B-6440-A982-30D49AB95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019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33888-95F5-E24A-BE0D-D0320A570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01621B-6800-484C-99F8-86A1546FF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D1C47A-B7DE-EE49-B637-94718D23A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168C5E-BA24-3E42-8B32-538B35F6C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62633D-21EF-DB46-A371-7D8F3B2FF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6A4543-73A0-BF4A-8F2D-38ABCEA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7446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AECCA-E7ED-5143-AD8D-DF221309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76EE3D-432B-C342-A4B1-DAB4147C6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CE22628-5E6A-8F43-A198-7C1F21F10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32C294A-2209-5643-9EFB-F43ABD8F8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4D1EC2-19D8-6547-B4C6-0BB5D37B3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315690A-3682-7146-BD9E-0C7C330C1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DA83A5D-3DD4-1849-B180-A22CF4A46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108B855-58A4-684E-B90E-353DFCF7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863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7F0CE-24F0-E64A-BE2C-FD1655229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187681D-EB20-DB46-8BB9-CC06BB122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C61D6F9-E7A4-594C-86A1-BCB2B88C4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F4B603-03B1-874F-B29F-77686F07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3341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224D33-C12F-8843-BFFA-B1073CFF1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DAABF7-681E-7E4E-A2CF-5376324E9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57D91A7-F92D-C649-8D0D-56199CA2B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344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E8A6EE-C335-8D4D-AC95-5BAB850C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F04E21-F089-5943-85ED-CC6BF9499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80EC43-8947-7248-85F1-D2CEF9542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77A415-0A09-2E43-AEFE-2956C23A3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FBADEA-3733-7A46-82BC-CAE92C6D7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616146-0A4B-DB40-AC98-C6F7166A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864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297A2F-E5A5-3444-ADDD-1219FCA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984C085-47DB-2646-AA58-1D426E511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CA655F-371F-D54C-8574-A1DE1FC03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CE4105-E0A8-BA45-AF6D-A69EF124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D2692B-B9DD-0A42-8415-17B09BCCC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28E5E9-3811-5D44-960E-4A4EBEFBB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197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D5C134-8E03-9644-8395-55354C3FF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343E05-C29E-0A45-B469-13C604455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C0B067-EE45-D14B-A668-B23B9BCE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A25AB2-31AD-9E41-BEC1-17441CC52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45A3EF-235D-3248-855A-1FAD16B81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759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839C01-4ECB-BB43-98E8-60E89ACB8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7321F0-073A-B749-BE59-4AF4C438A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17A3C2-0EA2-1D40-8129-2FB3CDA1F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554533-D640-894B-B5AC-8D1FF571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24888D-250E-F648-8B6D-2767E653C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112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9E877FD-095E-B34D-AA0A-25EA4137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26961D-EBC7-6F41-806D-25F5DEA1B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02F062-2517-0B4A-AE78-09596709B3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F4B86-A209-2047-846E-56C679532160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23DA8C-21EF-934C-90DA-D307A9CCF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61BDC1-A768-8E49-8980-355A5A356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F1C9C-F3EE-444A-8D3A-35B7BBC9BB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076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12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slide" Target="slide7.xml"/><Relationship Id="rId5" Type="http://schemas.openxmlformats.org/officeDocument/2006/relationships/slide" Target="slide5.xml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slide" Target="slide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slide" Target="slide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slide" Target="slide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tiff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A6ADEC8-64B4-B741-A6AF-1D61FD129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B846C98-ABF7-D64A-A8E9-49CA9FCF2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1014"/>
            <a:ext cx="9144000" cy="1790823"/>
          </a:xfrm>
        </p:spPr>
        <p:txBody>
          <a:bodyPr>
            <a:noAutofit/>
          </a:bodyPr>
          <a:lstStyle/>
          <a:p>
            <a:r>
              <a:rPr lang="es-CL" sz="6600" b="1" u="sng" dirty="0">
                <a:solidFill>
                  <a:srgbClr val="FF0000"/>
                </a:solidFill>
              </a:rPr>
              <a:t>WE TRIPANTU</a:t>
            </a:r>
            <a:br>
              <a:rPr lang="es-CL" sz="6600" b="1" u="sng" dirty="0">
                <a:solidFill>
                  <a:srgbClr val="FF0000"/>
                </a:solidFill>
              </a:rPr>
            </a:br>
            <a:r>
              <a:rPr lang="es-CL" sz="6600" b="1" u="sng" dirty="0">
                <a:solidFill>
                  <a:srgbClr val="FF0000"/>
                </a:solidFill>
              </a:rPr>
              <a:t>Nuevo ciclo</a:t>
            </a:r>
          </a:p>
        </p:txBody>
      </p:sp>
    </p:spTree>
    <p:extLst>
      <p:ext uri="{BB962C8B-B14F-4D97-AF65-F5344CB8AC3E}">
        <p14:creationId xmlns:p14="http://schemas.microsoft.com/office/powerpoint/2010/main" val="3183888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72C3D-3866-494C-A4B3-82A909A41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8779FB3-0210-EC46-9493-97F58669A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3061584-72EC-F344-8AE0-9480AB8B192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6" b="98000" l="221" r="96689">
                        <a14:foregroundMark x1="15011" y1="15111" x2="8389" y2="23556"/>
                        <a14:foregroundMark x1="8389" y1="23556" x2="662" y2="47333"/>
                        <a14:foregroundMark x1="662" y1="47333" x2="442" y2="57778"/>
                        <a14:foregroundMark x1="442" y1="57778" x2="4636" y2="69111"/>
                        <a14:foregroundMark x1="4636" y1="69111" x2="13687" y2="80667"/>
                        <a14:foregroundMark x1="17219" y1="14444" x2="33113" y2="6222"/>
                        <a14:foregroundMark x1="37307" y1="72889" x2="45695" y2="80667"/>
                        <a14:foregroundMark x1="45695" y1="80667" x2="58720" y2="82000"/>
                        <a14:foregroundMark x1="58720" y1="82000" x2="85872" y2="54000"/>
                        <a14:foregroundMark x1="49227" y1="1111" x2="59382" y2="2444"/>
                        <a14:foregroundMark x1="59382" y1="2444" x2="87417" y2="20889"/>
                        <a14:foregroundMark x1="87417" y1="20889" x2="94702" y2="36889"/>
                        <a14:foregroundMark x1="29139" y1="92000" x2="40618" y2="92222"/>
                        <a14:foregroundMark x1="40618" y1="92222" x2="61148" y2="90444"/>
                        <a14:foregroundMark x1="61148" y1="90444" x2="61148" y2="90444"/>
                        <a14:foregroundMark x1="36645" y1="95111" x2="48344" y2="95556"/>
                        <a14:foregroundMark x1="48344" y1="95556" x2="57616" y2="93778"/>
                        <a14:foregroundMark x1="44150" y1="98444" x2="52539" y2="97778"/>
                        <a14:foregroundMark x1="41722" y1="43778" x2="35541" y2="32444"/>
                        <a14:foregroundMark x1="35541" y1="32444" x2="40177" y2="24889"/>
                        <a14:foregroundMark x1="33113" y1="36000" x2="33113" y2="36000"/>
                        <a14:foregroundMark x1="44812" y1="28444" x2="44812" y2="28444"/>
                        <a14:foregroundMark x1="53863" y1="30444" x2="53863" y2="30444"/>
                        <a14:foregroundMark x1="41060" y1="54000" x2="41060" y2="54000"/>
                        <a14:foregroundMark x1="25166" y1="23333" x2="25166" y2="23333"/>
                        <a14:foregroundMark x1="45695" y1="3556" x2="45695" y2="3556"/>
                        <a14:foregroundMark x1="96689" y1="56222" x2="96689" y2="45556"/>
                        <a14:foregroundMark x1="96689" y1="45556" x2="95806" y2="43111"/>
                        <a14:foregroundMark x1="221" y1="46667" x2="221" y2="4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7673545" cy="676165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D7D66A1-0DFF-5F4E-AB61-2ADD460461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696"/>
          <a:stretch/>
        </p:blipFill>
        <p:spPr>
          <a:xfrm>
            <a:off x="7352270" y="3429000"/>
            <a:ext cx="483973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6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 action="ppaction://hlinksldjump"/>
            <a:extLst>
              <a:ext uri="{FF2B5EF4-FFF2-40B4-BE49-F238E27FC236}">
                <a16:creationId xmlns:a16="http://schemas.microsoft.com/office/drawing/2014/main" id="{3675A5E7-B46B-C346-9182-957F43F749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00" b="94270" l="9651" r="91992">
                        <a14:foregroundMark x1="35729" y1="9612" x2="35729" y2="9612"/>
                        <a14:foregroundMark x1="40657" y1="6100" x2="40657" y2="6100"/>
                        <a14:foregroundMark x1="90144" y1="38817" x2="90144" y2="38817"/>
                        <a14:foregroundMark x1="92197" y1="39556" x2="92197" y2="39556"/>
                        <a14:foregroundMark x1="34497" y1="92421" x2="34497" y2="92421"/>
                        <a14:foregroundMark x1="63655" y1="94270" x2="63655" y2="94270"/>
                        <a14:backgroundMark x1="47433" y1="87985" x2="47433" y2="87985"/>
                      </a14:backgroundRemoval>
                    </a14:imgEffect>
                  </a14:imgLayer>
                </a14:imgProps>
              </a:ext>
            </a:extLst>
          </a:blip>
          <a:srcRect l="6743" t="2904" r="5083" b="3321"/>
          <a:stretch/>
        </p:blipFill>
        <p:spPr>
          <a:xfrm>
            <a:off x="254000" y="0"/>
            <a:ext cx="3378393" cy="4417113"/>
          </a:xfrm>
          <a:prstGeom prst="rect">
            <a:avLst/>
          </a:prstGeom>
        </p:spPr>
      </p:pic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F82FE728-8FAC-7242-9BC3-BBF3E96DAB36}"/>
              </a:ext>
            </a:extLst>
          </p:cNvPr>
          <p:cNvSpPr/>
          <p:nvPr/>
        </p:nvSpPr>
        <p:spPr>
          <a:xfrm>
            <a:off x="254000" y="4569513"/>
            <a:ext cx="3869526" cy="21360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/>
              <a:t>La machi dirije las celebraciones y cura a los enfermos  </a:t>
            </a:r>
          </a:p>
        </p:txBody>
      </p:sp>
      <p:pic>
        <p:nvPicPr>
          <p:cNvPr id="8" name="Imagen 7">
            <a:hlinkClick r:id="rId5" action="ppaction://hlinksldjump"/>
            <a:extLst>
              <a:ext uri="{FF2B5EF4-FFF2-40B4-BE49-F238E27FC236}">
                <a16:creationId xmlns:a16="http://schemas.microsoft.com/office/drawing/2014/main" id="{D279D596-6B59-C44F-8406-9C209F9FE4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87D"/>
              </a:clrFrom>
              <a:clrTo>
                <a:srgbClr val="FFF87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28" b="95108" l="2118" r="96706">
                        <a14:foregroundMark x1="37412" y1="13894" x2="37412" y2="13894"/>
                        <a14:foregroundMark x1="24706" y1="21526" x2="41176" y2="12329"/>
                        <a14:foregroundMark x1="41176" y1="12329" x2="50118" y2="11742"/>
                        <a14:foregroundMark x1="50118" y1="11742" x2="62588" y2="14286"/>
                        <a14:foregroundMark x1="62588" y1="14286" x2="68000" y2="18004"/>
                        <a14:foregroundMark x1="71765" y1="31898" x2="78588" y2="34247"/>
                        <a14:foregroundMark x1="24706" y1="25832" x2="20235" y2="32877"/>
                        <a14:foregroundMark x1="20235" y1="32877" x2="20941" y2="39139"/>
                        <a14:foregroundMark x1="19529" y1="50881" x2="24706" y2="45010"/>
                        <a14:foregroundMark x1="22118" y1="52250" x2="7059" y2="64775"/>
                        <a14:foregroundMark x1="7059" y1="64775" x2="13647" y2="81800"/>
                        <a14:foregroundMark x1="77882" y1="85714" x2="86588" y2="82975"/>
                        <a14:foregroundMark x1="86588" y1="82975" x2="91294" y2="75734"/>
                        <a14:foregroundMark x1="91294" y1="75734" x2="77882" y2="49706"/>
                        <a14:foregroundMark x1="77882" y1="49706" x2="76471" y2="48141"/>
                        <a14:foregroundMark x1="68235" y1="52250" x2="67294" y2="61252"/>
                        <a14:foregroundMark x1="67294" y1="61252" x2="44471" y2="78669"/>
                        <a14:foregroundMark x1="44471" y1="78669" x2="30353" y2="74755"/>
                        <a14:foregroundMark x1="30353" y1="74755" x2="25882" y2="66536"/>
                        <a14:foregroundMark x1="25882" y1="66536" x2="25176" y2="61057"/>
                        <a14:foregroundMark x1="16471" y1="63209" x2="37647" y2="62427"/>
                        <a14:foregroundMark x1="37647" y1="62427" x2="44706" y2="64971"/>
                        <a14:foregroundMark x1="29412" y1="94716" x2="30824" y2="85323"/>
                        <a14:foregroundMark x1="30824" y1="85323" x2="31765" y2="83562"/>
                        <a14:foregroundMark x1="54353" y1="95303" x2="64706" y2="94716"/>
                        <a14:foregroundMark x1="36235" y1="9785" x2="44706" y2="8219"/>
                        <a14:foregroundMark x1="94353" y1="72603" x2="96706" y2="68689"/>
                        <a14:foregroundMark x1="2353" y1="69276" x2="2118" y2="66145"/>
                        <a14:backgroundMark x1="2118" y1="70450" x2="1176" y2="67319"/>
                        <a14:backgroundMark x1="1647" y1="70450" x2="471" y2="66341"/>
                        <a14:backgroundMark x1="2353" y1="69276" x2="1412" y2="671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2319" y="-18414"/>
            <a:ext cx="2545240" cy="3761183"/>
          </a:xfrm>
          <a:prstGeom prst="rect">
            <a:avLst/>
          </a:prstGeom>
        </p:spPr>
      </p:pic>
      <p:pic>
        <p:nvPicPr>
          <p:cNvPr id="9" name="Imagen 8">
            <a:hlinkClick r:id="rId8" action="ppaction://hlinksldjump"/>
            <a:extLst>
              <a:ext uri="{FF2B5EF4-FFF2-40B4-BE49-F238E27FC236}">
                <a16:creationId xmlns:a16="http://schemas.microsoft.com/office/drawing/2014/main" id="{0B3999A2-4C91-7446-9F96-AC22F33FD6E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4" b="94378" l="8590" r="89868">
                        <a14:foregroundMark x1="47577" y1="14659" x2="47137" y2="3815"/>
                        <a14:foregroundMark x1="45154" y1="11847" x2="42952" y2="8032"/>
                        <a14:foregroundMark x1="63216" y1="89157" x2="68722" y2="93373"/>
                        <a14:foregroundMark x1="33700" y1="94578" x2="42952" y2="90763"/>
                        <a14:foregroundMark x1="13216" y1="30321" x2="8590" y2="30723"/>
                        <a14:foregroundMark x1="80396" y1="69679" x2="84581" y2="68072"/>
                        <a14:foregroundMark x1="87225" y1="70482" x2="84141" y2="68876"/>
                        <a14:foregroundMark x1="82599" y1="67470" x2="86784" y2="68474"/>
                      </a14:backgroundRemoval>
                    </a14:imgEffect>
                  </a14:imgLayer>
                </a14:imgProps>
              </a:ext>
            </a:extLst>
          </a:blip>
          <a:srcRect l="2729" r="8679"/>
          <a:stretch/>
        </p:blipFill>
        <p:spPr>
          <a:xfrm>
            <a:off x="8771466" y="-18414"/>
            <a:ext cx="3166534" cy="3489943"/>
          </a:xfrm>
          <a:prstGeom prst="rect">
            <a:avLst/>
          </a:prstGeom>
        </p:spPr>
      </p:pic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46D69CF3-F1C5-2840-A9C5-B879B9D2861B}"/>
              </a:ext>
            </a:extLst>
          </p:cNvPr>
          <p:cNvSpPr/>
          <p:nvPr/>
        </p:nvSpPr>
        <p:spPr>
          <a:xfrm>
            <a:off x="6409294" y="333632"/>
            <a:ext cx="2228079" cy="14049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/>
              <a:t>Vestimenta femenina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A32C2CA1-A01D-8C44-8289-116C6EAE9573}"/>
              </a:ext>
            </a:extLst>
          </p:cNvPr>
          <p:cNvSpPr/>
          <p:nvPr/>
        </p:nvSpPr>
        <p:spPr>
          <a:xfrm>
            <a:off x="9392760" y="3569774"/>
            <a:ext cx="2545240" cy="1491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/>
              <a:t>Vestimenta masculina y baile  </a:t>
            </a:r>
          </a:p>
        </p:txBody>
      </p:sp>
      <p:pic>
        <p:nvPicPr>
          <p:cNvPr id="13" name="Imagen 12">
            <a:hlinkClick r:id="rId11" action="ppaction://hlinksldjump"/>
            <a:extLst>
              <a:ext uri="{FF2B5EF4-FFF2-40B4-BE49-F238E27FC236}">
                <a16:creationId xmlns:a16="http://schemas.microsoft.com/office/drawing/2014/main" id="{3063CF83-591D-8949-AB8A-E0AB2AC10C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0773" y="4697535"/>
            <a:ext cx="2942560" cy="1880042"/>
          </a:xfrm>
          <a:prstGeom prst="rect">
            <a:avLst/>
          </a:prstGeom>
        </p:spPr>
      </p:pic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CD46BC48-0149-B048-BCDD-30C81B78F8D0}"/>
              </a:ext>
            </a:extLst>
          </p:cNvPr>
          <p:cNvSpPr/>
          <p:nvPr/>
        </p:nvSpPr>
        <p:spPr>
          <a:xfrm>
            <a:off x="7772656" y="5172599"/>
            <a:ext cx="2545240" cy="14049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/>
              <a:t>Ellos hablan mapudungun</a:t>
            </a:r>
          </a:p>
        </p:txBody>
      </p:sp>
    </p:spTree>
    <p:extLst>
      <p:ext uri="{BB962C8B-B14F-4D97-AF65-F5344CB8AC3E}">
        <p14:creationId xmlns:p14="http://schemas.microsoft.com/office/powerpoint/2010/main" val="387079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26437BC9-B28D-4243-850B-221B04AEE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Machi" descr="Machi">
            <a:hlinkClick r:id="" action="ppaction://media"/>
            <a:extLst>
              <a:ext uri="{FF2B5EF4-FFF2-40B4-BE49-F238E27FC236}">
                <a16:creationId xmlns:a16="http://schemas.microsoft.com/office/drawing/2014/main" id="{F1385A36-52CE-7245-B52A-B140A4F0C3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1125200" cy="6082903"/>
          </a:xfrm>
          <a:prstGeom prst="rect">
            <a:avLst/>
          </a:prstGeom>
        </p:spPr>
      </p:pic>
      <p:sp>
        <p:nvSpPr>
          <p:cNvPr id="10" name="Sol 9">
            <a:hlinkClick r:id="rId5" action="ppaction://hlinksldjump"/>
            <a:extLst>
              <a:ext uri="{FF2B5EF4-FFF2-40B4-BE49-F238E27FC236}">
                <a16:creationId xmlns:a16="http://schemas.microsoft.com/office/drawing/2014/main" id="{B7E59E47-0FCB-7A42-8146-43670CBF46BA}"/>
              </a:ext>
            </a:extLst>
          </p:cNvPr>
          <p:cNvSpPr/>
          <p:nvPr/>
        </p:nvSpPr>
        <p:spPr>
          <a:xfrm>
            <a:off x="11125200" y="5943600"/>
            <a:ext cx="914400" cy="9144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06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estimenta Femenina" descr="Vestimenta Femenina">
            <a:hlinkClick r:id="" action="ppaction://media"/>
            <a:extLst>
              <a:ext uri="{FF2B5EF4-FFF2-40B4-BE49-F238E27FC236}">
                <a16:creationId xmlns:a16="http://schemas.microsoft.com/office/drawing/2014/main" id="{471B53DB-32E1-9A4F-8AF6-5EBBBB7A19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1149330" cy="6271498"/>
          </a:xfrm>
          <a:prstGeom prst="rect">
            <a:avLst/>
          </a:prstGeom>
        </p:spPr>
      </p:pic>
      <p:sp>
        <p:nvSpPr>
          <p:cNvPr id="6" name="Sol 5">
            <a:hlinkClick r:id="rId5" action="ppaction://hlinksldjump"/>
            <a:extLst>
              <a:ext uri="{FF2B5EF4-FFF2-40B4-BE49-F238E27FC236}">
                <a16:creationId xmlns:a16="http://schemas.microsoft.com/office/drawing/2014/main" id="{95C72645-AAAC-E048-9BC3-3CA02E04C224}"/>
              </a:ext>
            </a:extLst>
          </p:cNvPr>
          <p:cNvSpPr/>
          <p:nvPr/>
        </p:nvSpPr>
        <p:spPr>
          <a:xfrm>
            <a:off x="11125200" y="5943600"/>
            <a:ext cx="914400" cy="9144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71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5E5AC8-0CC8-1647-82DD-EB06F8E14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Durante la celebración del We Tripantu</a:t>
            </a:r>
          </a:p>
        </p:txBody>
      </p:sp>
      <p:pic>
        <p:nvPicPr>
          <p:cNvPr id="3" name="Choique" descr="Choique">
            <a:hlinkClick r:id="" action="ppaction://media"/>
            <a:extLst>
              <a:ext uri="{FF2B5EF4-FFF2-40B4-BE49-F238E27FC236}">
                <a16:creationId xmlns:a16="http://schemas.microsoft.com/office/drawing/2014/main" id="{6FAAD1BE-F8EC-4E48-AF5A-C534FCCED5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0922000" cy="6143625"/>
          </a:xfrm>
          <a:prstGeom prst="rect">
            <a:avLst/>
          </a:prstGeom>
        </p:spPr>
      </p:pic>
      <p:sp>
        <p:nvSpPr>
          <p:cNvPr id="6" name="Sol 5">
            <a:hlinkClick r:id="rId5" action="ppaction://hlinksldjump"/>
            <a:extLst>
              <a:ext uri="{FF2B5EF4-FFF2-40B4-BE49-F238E27FC236}">
                <a16:creationId xmlns:a16="http://schemas.microsoft.com/office/drawing/2014/main" id="{D0209248-445D-9B49-9B87-4945461A2173}"/>
              </a:ext>
            </a:extLst>
          </p:cNvPr>
          <p:cNvSpPr/>
          <p:nvPr/>
        </p:nvSpPr>
        <p:spPr>
          <a:xfrm>
            <a:off x="11125200" y="5943600"/>
            <a:ext cx="914400" cy="9144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9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tón de acción: Hacia delante o Siguient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12F096D-4ADA-9E4D-914A-9F5791351694}"/>
              </a:ext>
            </a:extLst>
          </p:cNvPr>
          <p:cNvSpPr/>
          <p:nvPr/>
        </p:nvSpPr>
        <p:spPr>
          <a:xfrm>
            <a:off x="11158151" y="6143624"/>
            <a:ext cx="1033849" cy="71437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Números en mapudungun" descr="Números en mapudungun">
            <a:hlinkClick r:id="" action="ppaction://media"/>
            <a:extLst>
              <a:ext uri="{FF2B5EF4-FFF2-40B4-BE49-F238E27FC236}">
                <a16:creationId xmlns:a16="http://schemas.microsoft.com/office/drawing/2014/main" id="{7F9B0C5C-29FC-0A4C-ACE3-2A49199E1A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3175"/>
            <a:ext cx="11153388" cy="627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6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8B07D53-98A9-4440-9405-C165FFCF7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A930B1-C784-B040-9D84-3FF91D05B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942"/>
            <a:ext cx="10515600" cy="1988791"/>
          </a:xfrm>
        </p:spPr>
        <p:txBody>
          <a:bodyPr>
            <a:normAutofit/>
          </a:bodyPr>
          <a:lstStyle/>
          <a:p>
            <a:r>
              <a:rPr lang="es-CL" b="1" dirty="0">
                <a:solidFill>
                  <a:schemeClr val="bg1"/>
                </a:solidFill>
              </a:rPr>
              <a:t>Desde siempre los mapuches han observado el cielo para conocer los ciclos de la tierra dando origen a la celebración del We Tripantu</a:t>
            </a:r>
          </a:p>
        </p:txBody>
      </p:sp>
    </p:spTree>
    <p:extLst>
      <p:ext uri="{BB962C8B-B14F-4D97-AF65-F5344CB8AC3E}">
        <p14:creationId xmlns:p14="http://schemas.microsoft.com/office/powerpoint/2010/main" val="3862710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63CD0F-8B2E-C84B-A652-DB183851D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690688"/>
          </a:xfrm>
        </p:spPr>
        <p:txBody>
          <a:bodyPr/>
          <a:lstStyle/>
          <a:p>
            <a:endParaRPr lang="es-CL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716DCC6-3EB3-4B4A-83DA-77CA17C0D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1362" y="2902423"/>
            <a:ext cx="6942438" cy="3274540"/>
          </a:xfrm>
        </p:spPr>
        <p:txBody>
          <a:bodyPr/>
          <a:lstStyle/>
          <a:p>
            <a:endParaRPr lang="es-CL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F1CCD90-EFB0-9449-A882-728F384141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16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C6A9388-71A7-B544-996D-11352B558425}"/>
              </a:ext>
            </a:extLst>
          </p:cNvPr>
          <p:cNvSpPr/>
          <p:nvPr/>
        </p:nvSpPr>
        <p:spPr>
          <a:xfrm>
            <a:off x="1915297" y="1"/>
            <a:ext cx="9082217" cy="1989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4000" dirty="0"/>
              <a:t>Estos ciclos coinciden para nosotros con  estaciones. El wetripantu se celebra cuando llega el invierno. </a:t>
            </a:r>
          </a:p>
        </p:txBody>
      </p:sp>
    </p:spTree>
    <p:extLst>
      <p:ext uri="{BB962C8B-B14F-4D97-AF65-F5344CB8AC3E}">
        <p14:creationId xmlns:p14="http://schemas.microsoft.com/office/powerpoint/2010/main" val="950770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5E5AC8-0CC8-1647-82DD-EB06F8E14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99" y="135466"/>
            <a:ext cx="10795001" cy="1001355"/>
          </a:xfrm>
        </p:spPr>
        <p:txBody>
          <a:bodyPr>
            <a:normAutofit fontScale="90000"/>
          </a:bodyPr>
          <a:lstStyle/>
          <a:p>
            <a:r>
              <a:rPr lang="es-CL" dirty="0"/>
              <a:t>La celebración del We Tripantu se produce durante la noche, esperando el amanecer.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6B80530-733D-F146-9964-1489C48E20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57"/>
          <a:stretch/>
        </p:blipFill>
        <p:spPr>
          <a:xfrm>
            <a:off x="358548" y="1470821"/>
            <a:ext cx="3841956" cy="520937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2BDF453-3B5B-4842-8307-4657E4B921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24"/>
          <a:stretch/>
        </p:blipFill>
        <p:spPr>
          <a:xfrm>
            <a:off x="8575125" y="4250196"/>
            <a:ext cx="3326060" cy="221833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8C14EC0-7E6B-4042-A512-B091F07DC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392" y="1470821"/>
            <a:ext cx="3326060" cy="233375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DE82E18-9BBC-9641-B5CC-05453CE8F3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077"/>
          <a:stretch/>
        </p:blipFill>
        <p:spPr>
          <a:xfrm>
            <a:off x="4336844" y="1470821"/>
            <a:ext cx="3841956" cy="404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11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5E5AC8-0CC8-1647-82DD-EB06F8E14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Durante la celebración del We Tripantu</a:t>
            </a:r>
          </a:p>
        </p:txBody>
      </p:sp>
      <p:pic>
        <p:nvPicPr>
          <p:cNvPr id="3" name="wetripantu 2" descr="wetripantu 2">
            <a:hlinkClick r:id="" action="ppaction://media"/>
            <a:extLst>
              <a:ext uri="{FF2B5EF4-FFF2-40B4-BE49-F238E27FC236}">
                <a16:creationId xmlns:a16="http://schemas.microsoft.com/office/drawing/2014/main" id="{357E8655-04DE-024E-BCFE-E2EEE191D0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0809287" cy="608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9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5E5AC8-0CC8-1647-82DD-EB06F8E14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86" y="365126"/>
            <a:ext cx="10921314" cy="858194"/>
          </a:xfrm>
        </p:spPr>
        <p:txBody>
          <a:bodyPr>
            <a:normAutofit fontScale="90000"/>
          </a:bodyPr>
          <a:lstStyle/>
          <a:p>
            <a:r>
              <a:rPr lang="es-CL" dirty="0"/>
              <a:t>Durante el día en la clebración  celebración del We Tripantu se realizan rogativas y se comparten comidas tipicas.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20A0E1-6DC0-064B-B71B-4B9222079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528" y="1563830"/>
            <a:ext cx="3908282" cy="23636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2F166E4-0E75-A043-A00C-AD5490098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032" y="4112353"/>
            <a:ext cx="4305643" cy="27493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6A69E8C-316D-EC45-8F52-814F5EFF1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12353"/>
            <a:ext cx="4305643" cy="274564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6ACD305-8428-3049-8744-150BD3382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473" y="1223320"/>
            <a:ext cx="2145727" cy="274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642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2991</TotalTime>
  <Words>110</Words>
  <Application>Microsoft Macintosh PowerPoint</Application>
  <PresentationFormat>Panorámica</PresentationFormat>
  <Paragraphs>11</Paragraphs>
  <Slides>12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WE TRIPANTU Nuevo ciclo</vt:lpstr>
      <vt:lpstr>Presentación de PowerPoint</vt:lpstr>
      <vt:lpstr>Presentación de PowerPoint</vt:lpstr>
      <vt:lpstr>Presentación de PowerPoint</vt:lpstr>
      <vt:lpstr>Presentación de PowerPoint</vt:lpstr>
      <vt:lpstr>Durante la celebración del We Tripantu</vt:lpstr>
      <vt:lpstr>Presentación de PowerPoint</vt:lpstr>
      <vt:lpstr>Desde siempre los mapuches han observado el cielo para conocer los ciclos de la tierra dando origen a la celebración del We Tripantu</vt:lpstr>
      <vt:lpstr>Presentación de PowerPoint</vt:lpstr>
      <vt:lpstr>La celebración del We Tripantu se produce durante la noche, esperando el amanecer.</vt:lpstr>
      <vt:lpstr>Durante la celebración del We Tripantu</vt:lpstr>
      <vt:lpstr>Durante el día en la clebración  celebración del We Tripantu se realizan rogativas y se comparten comidas tipicas.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TRIPANTU Nuevo ciclo</dc:title>
  <dc:creator>Microsoft Office User</dc:creator>
  <cp:lastModifiedBy>Microsoft Office User</cp:lastModifiedBy>
  <cp:revision>23</cp:revision>
  <cp:lastPrinted>2020-06-21T03:46:47Z</cp:lastPrinted>
  <dcterms:created xsi:type="dcterms:W3CDTF">2020-06-19T01:59:27Z</dcterms:created>
  <dcterms:modified xsi:type="dcterms:W3CDTF">2020-06-30T21:20:36Z</dcterms:modified>
</cp:coreProperties>
</file>