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mp3" ContentType="audio/unknown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7" r:id="rId3"/>
    <p:sldId id="301" r:id="rId4"/>
    <p:sldId id="302" r:id="rId5"/>
    <p:sldId id="304" r:id="rId6"/>
    <p:sldId id="305" r:id="rId7"/>
    <p:sldId id="306" r:id="rId8"/>
    <p:sldId id="303" r:id="rId9"/>
    <p:sldId id="287" r:id="rId10"/>
    <p:sldId id="258" r:id="rId11"/>
    <p:sldId id="271" r:id="rId12"/>
    <p:sldId id="276" r:id="rId13"/>
    <p:sldId id="288" r:id="rId14"/>
    <p:sldId id="289" r:id="rId15"/>
    <p:sldId id="279" r:id="rId16"/>
    <p:sldId id="280" r:id="rId17"/>
    <p:sldId id="293" r:id="rId18"/>
    <p:sldId id="282" r:id="rId19"/>
    <p:sldId id="291" r:id="rId20"/>
    <p:sldId id="292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273" r:id="rId2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41"/>
  </p:normalViewPr>
  <p:slideViewPr>
    <p:cSldViewPr snapToGrid="0" snapToObjects="1">
      <p:cViewPr>
        <p:scale>
          <a:sx n="68" d="100"/>
          <a:sy n="68" d="100"/>
        </p:scale>
        <p:origin x="-648" y="-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370AE4D-EDD9-4745-A5C3-AF23FAF1E9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0BEA43D0-DC33-1643-A78B-8F5990418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EE34676-CB88-8346-8A6B-8DF1965EB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C501578-06E0-7A4F-B080-260BD0E4F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41AD5FF-C7CA-9F4D-8E1D-24FA95EA8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4404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5C95270-FAC3-F54E-B228-E640BAE49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DE69842-45E2-A54B-B4C3-6AA2185C8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4E0C9FB-F128-DC4E-A6DB-5FEFAE608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B69E513-EB0B-1641-BC09-3F07DE308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72FD13F-EFE9-4D45-9BE5-AD2DA3396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4495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C1EC48-DBB6-E44A-B80C-92E974103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054C1A8-790D-574F-A188-D643D3947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4B6ED43-E741-5845-A98D-89BB47265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C21B4A4-ABD2-434C-9F5C-5F2E39BA1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E4181DF-E886-D54A-82B0-0176F7D48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8244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51D9557-1B1E-6649-B718-71D0A30A9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FFDAD5B-03E4-404E-A0BA-2108B599A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CDFF9811-16A3-0243-B179-4E6068A35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5FDA6746-AE51-3D42-A4C1-C25B7662A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93CB648-D1F9-8048-87AE-2858AF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8D58D32-98FC-044C-85BC-2F0D273A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232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07C1F4E-1C28-F14B-9A59-FFCC5A79D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671BAA45-1A7E-4744-98DE-0904A089F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A815A7B8-E661-C945-87E3-FCF0775AD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B2394545-8856-3F4D-BA16-4AC7CF37C8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C75C3B87-F624-2546-8509-2CA4E9878E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DFEEBEE5-457A-F946-9CED-B6AEE0F6A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1C4AEF22-8945-A445-AE17-572463918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34AFA7C5-961E-414A-AD31-0352BBD52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2969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B328136-C182-CA4C-B64E-5DD77055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AB25BB97-644F-EA4A-B25D-81D85406C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7E13D655-BA01-114F-B24A-1D102DB4D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2B2987AD-38FA-9F47-8847-DF3C88A3F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9745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81A6657-45B6-CE4F-993A-8DDD28B41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4DD99A73-FA15-F04D-AAC7-CF92090E7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E3B442F5-2F7F-9E49-B400-CC36D9D53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867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14501D-76EE-F146-9A88-934E7B6AD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AB5C3D9-0D1B-9F45-AE65-16FDCD3E3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041F90A-B0D2-EF4F-A9DD-99D6235B6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76A463A-D9DB-7341-ADF7-105768567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281912E-6F32-FA4F-AB25-7BABAAB5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48D2E16-D6DF-BD42-9415-479B9B29A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9574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38BE559-775C-6A45-B9CF-AB73DBE17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689C594C-BA0C-6148-A123-EAD92B6393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5B414189-E329-854F-BF6E-E7E7BEDEA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04C62AC-AAF7-9342-8DA4-97DF5D58F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3711B48F-9B21-2246-A4D3-5DA0C613B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1E8B0ED1-B41C-9B4B-9467-75018C2F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045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F011CB2-53C9-A64A-B860-F80C81573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A405DC3-4493-2B46-9054-60A1D28919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0E29315-5DC7-CC45-B60B-6BF070DA1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AC1658E-388D-414E-8A8C-A72FB206F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08C4BB2-081C-CC45-8589-54BAB44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0564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5AC3B83-B1A6-774B-92AB-E26248AB6F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0441BC19-F276-7644-9046-6948D8FA58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04ADD39-808A-7E47-A899-47296850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D91CFF8-3B1A-B340-A4EF-A2BDB94A7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97DBBCF-992C-B84E-A31F-A52BF32A7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5473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9495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9376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0580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8385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1603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37787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8595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3149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4307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43332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5086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FAACAE53-2E0F-E340-85FB-869378C01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9399D1E-801A-7642-A697-07ADB9037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35F9E8A-C6BC-854C-9B88-6A5174C147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373EA-5010-3540-B2E5-9326698BDD18}" type="datetimeFigureOut">
              <a:rPr lang="es-CL" smtClean="0"/>
              <a:t>28-06-20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CBC8B47-6C6D-F146-A6D8-D47445F9D2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EDB661E-A9F0-554A-84B6-E890540CC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220A9-04F2-F84B-AD03-3EC5A3C3277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3449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1C6D0CA0-D9C2-B94B-85C4-E521748447E1}" type="datetimeFigureOut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28-06-20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AB4D86F2-485E-1246-B196-4677DBB016ED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‹Nr.›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9321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microsoft.com/office/2007/relationships/hdphoto" Target="../media/hdphoto2.wdp"/><Relationship Id="rId6" Type="http://schemas.openxmlformats.org/officeDocument/2006/relationships/image" Target="../media/image3.png"/><Relationship Id="rId7" Type="http://schemas.microsoft.com/office/2007/relationships/hdphoto" Target="../media/hdphoto3.wdp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image" Target="../media/image6.png"/><Relationship Id="rId11" Type="http://schemas.microsoft.com/office/2007/relationships/hdphoto" Target="../media/hdphoto4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8.gif"/><Relationship Id="rId5" Type="http://schemas.openxmlformats.org/officeDocument/2006/relationships/image" Target="../media/image9.png"/><Relationship Id="rId6" Type="http://schemas.microsoft.com/office/2007/relationships/hdphoto" Target="../media/hdphoto5.wdp"/><Relationship Id="rId7" Type="http://schemas.openxmlformats.org/officeDocument/2006/relationships/image" Target="../media/image10.png"/><Relationship Id="rId8" Type="http://schemas.microsoft.com/office/2007/relationships/hdphoto" Target="../media/hdphoto6.wdp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20.gif"/><Relationship Id="rId6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slide" Target="slide9.xml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slide" Target="slide16.xml"/><Relationship Id="rId4" Type="http://schemas.openxmlformats.org/officeDocument/2006/relationships/image" Target="../media/image24.png"/><Relationship Id="rId5" Type="http://schemas.microsoft.com/office/2007/relationships/hdphoto" Target="../media/hdphoto7.wdp"/><Relationship Id="rId6" Type="http://schemas.openxmlformats.org/officeDocument/2006/relationships/slide" Target="slide15.xml"/><Relationship Id="rId7" Type="http://schemas.openxmlformats.org/officeDocument/2006/relationships/image" Target="../media/image25.png"/><Relationship Id="rId8" Type="http://schemas.microsoft.com/office/2007/relationships/hdphoto" Target="../media/hdphoto8.wdp"/><Relationship Id="rId9" Type="http://schemas.openxmlformats.org/officeDocument/2006/relationships/slide" Target="slide14.xml"/><Relationship Id="rId10" Type="http://schemas.openxmlformats.org/officeDocument/2006/relationships/image" Target="../media/image26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4.png"/><Relationship Id="rId6" Type="http://schemas.openxmlformats.org/officeDocument/2006/relationships/image" Target="../media/image36.png"/><Relationship Id="rId7" Type="http://schemas.microsoft.com/office/2007/relationships/hdphoto" Target="../media/hdphoto9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7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4.png"/><Relationship Id="rId5" Type="http://schemas.openxmlformats.org/officeDocument/2006/relationships/slide" Target="slide8.xml"/><Relationship Id="rId6" Type="http://schemas.openxmlformats.org/officeDocument/2006/relationships/image" Target="../media/image36.png"/><Relationship Id="rId7" Type="http://schemas.microsoft.com/office/2007/relationships/hdphoto" Target="../media/hdphoto10.wdp"/><Relationship Id="rId1" Type="http://schemas.openxmlformats.org/officeDocument/2006/relationships/slideLayout" Target="../slideLayouts/slideLayout2.xml"/><Relationship Id="rId2" Type="http://schemas.openxmlformats.org/officeDocument/2006/relationships/slide" Target="slide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4" Type="http://schemas.openxmlformats.org/officeDocument/2006/relationships/image" Target="../media/image36.png"/><Relationship Id="rId5" Type="http://schemas.microsoft.com/office/2007/relationships/hdphoto" Target="../media/hdphoto10.wdp"/><Relationship Id="rId6" Type="http://schemas.openxmlformats.org/officeDocument/2006/relationships/hyperlink" Target="https://www.youtube.com/watch?v=FD9_jEOp8f8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4" Type="http://schemas.openxmlformats.org/officeDocument/2006/relationships/image" Target="../media/image36.png"/><Relationship Id="rId5" Type="http://schemas.microsoft.com/office/2007/relationships/hdphoto" Target="../media/hdphoto10.wdp"/><Relationship Id="rId6" Type="http://schemas.openxmlformats.org/officeDocument/2006/relationships/hyperlink" Target="https://www.youtube.com/watch?v=oeP2OnFGnMk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.png"/><Relationship Id="rId5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2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7z0MAd-AFLM" TargetMode="Externa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4.png"/><Relationship Id="rId12" Type="http://schemas.openxmlformats.org/officeDocument/2006/relationships/image" Target="../media/image45.tiff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7" Type="http://schemas.openxmlformats.org/officeDocument/2006/relationships/image" Target="../media/image41.tiff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microsoft.com/office/2007/relationships/hdphoto" Target="../media/hdphoto11.wdp"/></Relationships>
</file>

<file path=ppt/slides/_rels/slide19.xml.rels><?xml version="1.0" encoding="UTF-8" standalone="yes"?>
<Relationships xmlns="http://schemas.openxmlformats.org/package/2006/relationships"><Relationship Id="rId11" Type="http://schemas.microsoft.com/office/2007/relationships/hdphoto" Target="../media/hdphoto11.wdp"/><Relationship Id="rId12" Type="http://schemas.openxmlformats.org/officeDocument/2006/relationships/image" Target="../media/image44.png"/><Relationship Id="rId13" Type="http://schemas.openxmlformats.org/officeDocument/2006/relationships/image" Target="../media/image45.tiff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7" Type="http://schemas.openxmlformats.org/officeDocument/2006/relationships/image" Target="../media/image46.tiff"/><Relationship Id="rId8" Type="http://schemas.openxmlformats.org/officeDocument/2006/relationships/image" Target="../media/image47.png"/><Relationship Id="rId9" Type="http://schemas.microsoft.com/office/2007/relationships/hdphoto" Target="../media/hdphoto12.wdp"/><Relationship Id="rId10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4" Type="http://schemas.openxmlformats.org/officeDocument/2006/relationships/image" Target="../media/image50.gif"/><Relationship Id="rId5" Type="http://schemas.openxmlformats.org/officeDocument/2006/relationships/image" Target="../media/image51.gif"/><Relationship Id="rId6" Type="http://schemas.openxmlformats.org/officeDocument/2006/relationships/image" Target="../media/image4.png"/><Relationship Id="rId7" Type="http://schemas.openxmlformats.org/officeDocument/2006/relationships/image" Target="../media/image52.gif"/><Relationship Id="rId8" Type="http://schemas.openxmlformats.org/officeDocument/2006/relationships/image" Target="../media/image5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2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16872" y="426474"/>
            <a:ext cx="8124595" cy="1004202"/>
          </a:xfrm>
          <a:solidFill>
            <a:srgbClr val="FF0000"/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Chalkboard"/>
                <a:cs typeface="Chalkboard"/>
              </a:rPr>
              <a:t>EL PUEBLO MAPUCHE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873" y="1430679"/>
            <a:ext cx="8124595" cy="49350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4" b="98413" l="0" r="93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4747" y="1567437"/>
            <a:ext cx="2540000" cy="32004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4" b="98413" l="0" r="93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1159" y="1559277"/>
            <a:ext cx="2540000" cy="32004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05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8065" y="4520799"/>
            <a:ext cx="2186187" cy="170779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8"/>
          <a:srcRect b="59870"/>
          <a:stretch/>
        </p:blipFill>
        <p:spPr>
          <a:xfrm rot="16200000">
            <a:off x="-2491380" y="2491382"/>
            <a:ext cx="6790818" cy="180805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8"/>
          <a:srcRect b="59870"/>
          <a:stretch/>
        </p:blipFill>
        <p:spPr>
          <a:xfrm rot="16200000">
            <a:off x="7893576" y="2492394"/>
            <a:ext cx="6790818" cy="180603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8"/>
          <a:srcRect b="59911"/>
          <a:stretch/>
        </p:blipFill>
        <p:spPr>
          <a:xfrm>
            <a:off x="1657674" y="22530"/>
            <a:ext cx="8738809" cy="32841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8"/>
          <a:srcRect b="59911"/>
          <a:stretch/>
        </p:blipFill>
        <p:spPr>
          <a:xfrm>
            <a:off x="1808060" y="6462405"/>
            <a:ext cx="8738809" cy="32841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5289" y="1337878"/>
            <a:ext cx="4974807" cy="497480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0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10000" r="90000">
                        <a14:foregroundMark x1="33200" y1="20297" x2="32800" y2="22772"/>
                        <a14:foregroundMark x1="26400" y1="18317" x2="25600" y2="183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7175" y="4284612"/>
            <a:ext cx="2489979" cy="201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9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rgbClr val="FF252E"/>
          </a:solidFill>
        </p:spPr>
        <p:txBody>
          <a:bodyPr/>
          <a:lstStyle/>
          <a:p>
            <a:r>
              <a:rPr lang="es-ES" dirty="0" smtClean="0">
                <a:latin typeface="Chalkboard SE Regular"/>
                <a:cs typeface="Chalkboard SE Regular"/>
              </a:rPr>
              <a:t>La </a:t>
            </a:r>
            <a:r>
              <a:rPr lang="es-ES" dirty="0" err="1" smtClean="0">
                <a:latin typeface="Chalkboard SE Regular"/>
                <a:cs typeface="Chalkboard SE Regular"/>
              </a:rPr>
              <a:t>Ruka</a:t>
            </a:r>
            <a:r>
              <a:rPr lang="es-ES" dirty="0" smtClean="0">
                <a:latin typeface="Chalkboard SE Regular"/>
                <a:cs typeface="Chalkboard SE Regular"/>
              </a:rPr>
              <a:t> : </a:t>
            </a:r>
            <a:r>
              <a:rPr lang="es-ES" dirty="0">
                <a:latin typeface="Chalkboard SE Regular"/>
                <a:cs typeface="Chalkboard SE Regular"/>
              </a:rPr>
              <a:t>V</a:t>
            </a:r>
            <a:r>
              <a:rPr lang="es-ES" dirty="0" smtClean="0">
                <a:latin typeface="Chalkboard SE Regular"/>
                <a:cs typeface="Chalkboard SE Regular"/>
              </a:rPr>
              <a:t>ivienda Mapuche</a:t>
            </a:r>
            <a:endParaRPr lang="es-ES" dirty="0">
              <a:latin typeface="Chalkboard SE Regular"/>
              <a:cs typeface="Chalkboard SE Regular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73" r="1655"/>
          <a:stretch/>
        </p:blipFill>
        <p:spPr>
          <a:xfrm>
            <a:off x="388040" y="1417638"/>
            <a:ext cx="11441937" cy="51253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59911"/>
          <a:stretch/>
        </p:blipFill>
        <p:spPr>
          <a:xfrm>
            <a:off x="178232" y="22530"/>
            <a:ext cx="11651745" cy="3284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b="59911"/>
          <a:stretch/>
        </p:blipFill>
        <p:spPr>
          <a:xfrm>
            <a:off x="540257" y="6542955"/>
            <a:ext cx="11651745" cy="32841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54293"/>
          <a:stretch/>
        </p:blipFill>
        <p:spPr>
          <a:xfrm rot="16200000">
            <a:off x="-3083910" y="3172399"/>
            <a:ext cx="6641801" cy="43137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b="54293"/>
          <a:stretch/>
        </p:blipFill>
        <p:spPr>
          <a:xfrm rot="16200000">
            <a:off x="8724762" y="3172400"/>
            <a:ext cx="6641801" cy="431371"/>
          </a:xfrm>
          <a:prstGeom prst="rect">
            <a:avLst/>
          </a:prstGeom>
        </p:spPr>
      </p:pic>
      <p:pic>
        <p:nvPicPr>
          <p:cNvPr id="9" name="Imagen 8" descr="MACHI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75" y="1401568"/>
            <a:ext cx="1144516" cy="128600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4527" l="0" r="100000">
                        <a14:foregroundMark x1="50996" y1="94527" x2="50996" y2="94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0322" y="4554964"/>
            <a:ext cx="2776652" cy="16676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53" b="94527" l="0" r="8924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6096" y="4565304"/>
            <a:ext cx="2759435" cy="165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6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67 0.05331  C 0.081 0.06531  0.102 0.07197  0.124 0.07197  C 0.149 0.07197  0.169 0.06531  0.183 0.05331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0819E-6 2.24844E-6 C -0.04529 0.04812 -0.09042 0.09623 -0.13294 0.09854 C -0.17546 0.10086 -0.25095 0.04465 -0.25564 0.01388 C -0.26032 -0.01689 -0.17684 -0.07148 -0.16105 -0.08651 " pathEditMode="relative" ptsTypes="aa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947063"/>
          </a:xfrm>
          <a:solidFill>
            <a:srgbClr val="FF252E"/>
          </a:solidFill>
        </p:spPr>
        <p:txBody>
          <a:bodyPr>
            <a:normAutofit/>
          </a:bodyPr>
          <a:lstStyle/>
          <a:p>
            <a:r>
              <a:rPr lang="es-ES" dirty="0" smtClean="0">
                <a:latin typeface="Chalkboard SE Regular"/>
                <a:cs typeface="Chalkboard SE Regular"/>
              </a:rPr>
              <a:t>¿Qué hay dentro de una </a:t>
            </a:r>
            <a:r>
              <a:rPr lang="es-ES" dirty="0" err="1" smtClean="0">
                <a:latin typeface="Chalkboard SE Regular"/>
                <a:cs typeface="Chalkboard SE Regular"/>
              </a:rPr>
              <a:t>ruka</a:t>
            </a:r>
            <a:r>
              <a:rPr lang="es-ES" dirty="0">
                <a:latin typeface="Chalkboard SE Regular"/>
                <a:cs typeface="Chalkboard SE Regular"/>
              </a:rPr>
              <a:t>?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11406" b="11406"/>
          <a:stretch>
            <a:fillRect/>
          </a:stretch>
        </p:blipFill>
        <p:spPr>
          <a:xfrm>
            <a:off x="609600" y="1417639"/>
            <a:ext cx="4921013" cy="4872596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ChangeAspect="1"/>
          </p:cNvPicPr>
          <p:nvPr/>
        </p:nvPicPr>
        <p:blipFill>
          <a:blip r:embed="rId3"/>
          <a:srcRect t="8678" b="8678"/>
          <a:stretch>
            <a:fillRect/>
          </a:stretch>
        </p:blipFill>
        <p:spPr>
          <a:xfrm>
            <a:off x="5718182" y="1417639"/>
            <a:ext cx="5662559" cy="487259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b="59911"/>
          <a:stretch/>
        </p:blipFill>
        <p:spPr>
          <a:xfrm>
            <a:off x="178230" y="22530"/>
            <a:ext cx="11651745" cy="32841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b="59911"/>
          <a:stretch/>
        </p:blipFill>
        <p:spPr>
          <a:xfrm>
            <a:off x="452675" y="6500125"/>
            <a:ext cx="11651745" cy="3284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-3083911" y="3172398"/>
            <a:ext cx="6641801" cy="431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8724760" y="3127746"/>
            <a:ext cx="6641801" cy="43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56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2675" y="350945"/>
            <a:ext cx="11377300" cy="624643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Chalkboard"/>
                <a:cs typeface="Chalkboard"/>
              </a:rPr>
              <a:t>FAMILIA MAPUCHE </a:t>
            </a:r>
            <a:endParaRPr lang="es-ES" dirty="0">
              <a:latin typeface="Chalkboard"/>
              <a:cs typeface="Chalkboard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16200000">
            <a:off x="-3083911" y="3172398"/>
            <a:ext cx="6641801" cy="43137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2"/>
          <a:srcRect t="61641"/>
          <a:stretch/>
        </p:blipFill>
        <p:spPr>
          <a:xfrm rot="16200000">
            <a:off x="8690088" y="3207072"/>
            <a:ext cx="6641802" cy="36202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2"/>
          <a:srcRect t="58405"/>
          <a:stretch/>
        </p:blipFill>
        <p:spPr>
          <a:xfrm>
            <a:off x="178229" y="6390664"/>
            <a:ext cx="11651747" cy="31832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2"/>
          <a:srcRect b="59911"/>
          <a:stretch/>
        </p:blipFill>
        <p:spPr>
          <a:xfrm>
            <a:off x="178230" y="22530"/>
            <a:ext cx="11651745" cy="32841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75" y="975587"/>
            <a:ext cx="11377300" cy="541507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199" y="2712624"/>
            <a:ext cx="6633075" cy="378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14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0221" y="450101"/>
            <a:ext cx="10954043" cy="626925"/>
          </a:xfrm>
          <a:solidFill>
            <a:srgbClr val="FF252E"/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Chalkboard SE Regular"/>
                <a:cs typeface="Chalkboard SE Regular"/>
              </a:rPr>
              <a:t>Mamá : </a:t>
            </a:r>
            <a:r>
              <a:rPr lang="es-ES" dirty="0" err="1" smtClean="0">
                <a:latin typeface="Chalkboard SE Regular"/>
                <a:cs typeface="Chalkboard SE Regular"/>
              </a:rPr>
              <a:t>Ñuke</a:t>
            </a:r>
            <a:r>
              <a:rPr lang="es-ES" dirty="0" smtClean="0">
                <a:latin typeface="Chalkboard SE Regular"/>
                <a:cs typeface="Chalkboard SE Regular"/>
              </a:rPr>
              <a:t>  </a:t>
            </a:r>
            <a:endParaRPr lang="es-ES" dirty="0">
              <a:latin typeface="Chalkboard SE Regular"/>
              <a:cs typeface="Chalkboard SE Regular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63291" b="15445"/>
          <a:stretch/>
        </p:blipFill>
        <p:spPr>
          <a:xfrm>
            <a:off x="8977382" y="1389529"/>
            <a:ext cx="3055793" cy="48572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22" y="1280682"/>
            <a:ext cx="3986719" cy="496611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941" y="1280680"/>
            <a:ext cx="4292023" cy="49661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b="54293"/>
          <a:stretch/>
        </p:blipFill>
        <p:spPr>
          <a:xfrm rot="16200000">
            <a:off x="-3083911" y="3172398"/>
            <a:ext cx="6641801" cy="43137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b="54293"/>
          <a:stretch/>
        </p:blipFill>
        <p:spPr>
          <a:xfrm rot="16200000">
            <a:off x="8722232" y="3172398"/>
            <a:ext cx="6641801" cy="43137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b="59911"/>
          <a:stretch/>
        </p:blipFill>
        <p:spPr>
          <a:xfrm>
            <a:off x="178230" y="22530"/>
            <a:ext cx="11651745" cy="3284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b="59911"/>
          <a:stretch/>
        </p:blipFill>
        <p:spPr>
          <a:xfrm>
            <a:off x="381430" y="6544777"/>
            <a:ext cx="11651745" cy="32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3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430" y="195626"/>
            <a:ext cx="11424749" cy="850612"/>
          </a:xfrm>
          <a:solidFill>
            <a:srgbClr val="FF252E"/>
          </a:solidFill>
        </p:spPr>
        <p:txBody>
          <a:bodyPr/>
          <a:lstStyle/>
          <a:p>
            <a:r>
              <a:rPr lang="es-ES" dirty="0" smtClean="0"/>
              <a:t>Papá: </a:t>
            </a:r>
            <a:r>
              <a:rPr lang="es-ES" dirty="0" err="1" smtClean="0"/>
              <a:t>Chaw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7650" r="12915"/>
          <a:stretch/>
        </p:blipFill>
        <p:spPr>
          <a:xfrm>
            <a:off x="8897389" y="1046238"/>
            <a:ext cx="2445649" cy="50049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75" y="1130533"/>
            <a:ext cx="4347055" cy="527923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-3083911" y="3172398"/>
            <a:ext cx="6641801" cy="43137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8700965" y="3105216"/>
            <a:ext cx="6641801" cy="431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b="59911"/>
          <a:stretch/>
        </p:blipFill>
        <p:spPr>
          <a:xfrm>
            <a:off x="178230" y="22530"/>
            <a:ext cx="11651745" cy="32841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b="59911"/>
          <a:stretch/>
        </p:blipFill>
        <p:spPr>
          <a:xfrm>
            <a:off x="381430" y="6544777"/>
            <a:ext cx="11651745" cy="328414"/>
          </a:xfrm>
          <a:prstGeom prst="rect">
            <a:avLst/>
          </a:prstGeom>
        </p:spPr>
      </p:pic>
      <p:pic>
        <p:nvPicPr>
          <p:cNvPr id="13" name="Imagen 12" descr="ñandu 0d227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03981" y="2083666"/>
            <a:ext cx="3110623" cy="1986922"/>
          </a:xfrm>
          <a:prstGeom prst="rect">
            <a:avLst/>
          </a:prstGeom>
        </p:spPr>
      </p:pic>
      <p:pic>
        <p:nvPicPr>
          <p:cNvPr id="14" name="Imagen 13" descr="liebres-imagen-animada-0013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60" y="4524299"/>
            <a:ext cx="2760133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057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2676" y="274638"/>
            <a:ext cx="11377299" cy="818462"/>
          </a:xfrm>
          <a:solidFill>
            <a:srgbClr val="FF252E"/>
          </a:solidFill>
        </p:spPr>
        <p:txBody>
          <a:bodyPr>
            <a:normAutofit/>
          </a:bodyPr>
          <a:lstStyle/>
          <a:p>
            <a:r>
              <a:rPr lang="es-ES" sz="3600" dirty="0" smtClean="0"/>
              <a:t>Hijo :</a:t>
            </a:r>
            <a:r>
              <a:rPr lang="es-ES" sz="3600" dirty="0" err="1" smtClean="0"/>
              <a:t>Wentru</a:t>
            </a:r>
            <a:r>
              <a:rPr lang="es-ES" sz="3600" dirty="0" smtClean="0"/>
              <a:t> </a:t>
            </a:r>
            <a:r>
              <a:rPr lang="es-ES" sz="3600" dirty="0" err="1" smtClean="0"/>
              <a:t>püñeñ</a:t>
            </a:r>
            <a:r>
              <a:rPr lang="es-ES" sz="3600" dirty="0" smtClean="0"/>
              <a:t>                        Hija : </a:t>
            </a:r>
            <a:r>
              <a:rPr lang="es-ES" sz="3600" dirty="0" err="1" smtClean="0"/>
              <a:t>zomo</a:t>
            </a:r>
            <a:r>
              <a:rPr lang="es-ES" sz="3600" dirty="0" smtClean="0"/>
              <a:t>  </a:t>
            </a:r>
            <a:r>
              <a:rPr lang="es-ES" sz="3600" dirty="0" err="1"/>
              <a:t>püñeñ</a:t>
            </a:r>
            <a:endParaRPr lang="es-ES" sz="36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16200000">
            <a:off x="-3083911" y="3172398"/>
            <a:ext cx="6641801" cy="43137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16200000">
            <a:off x="8679360" y="3172399"/>
            <a:ext cx="6641801" cy="43137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b="59911"/>
          <a:stretch/>
        </p:blipFill>
        <p:spPr>
          <a:xfrm>
            <a:off x="178230" y="22530"/>
            <a:ext cx="11651745" cy="3284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b="59911"/>
          <a:stretch/>
        </p:blipFill>
        <p:spPr>
          <a:xfrm>
            <a:off x="178230" y="6529586"/>
            <a:ext cx="11651745" cy="328414"/>
          </a:xfrm>
          <a:prstGeom prst="rect">
            <a:avLst/>
          </a:prstGeom>
        </p:spPr>
      </p:pic>
      <p:pic>
        <p:nvPicPr>
          <p:cNvPr id="11" name="Imagen 10" descr="Captura de pantalla 2020-06-11 a la(s) 16.54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76" y="1205627"/>
            <a:ext cx="5435487" cy="4980020"/>
          </a:xfrm>
          <a:prstGeom prst="rect">
            <a:avLst/>
          </a:prstGeom>
        </p:spPr>
      </p:pic>
      <p:pic>
        <p:nvPicPr>
          <p:cNvPr id="12" name="Imagen 11" descr="Captura de pantalla 2020-06-11 a la(s) 16.55.5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089" y="1205627"/>
            <a:ext cx="5594087" cy="498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33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4"/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64692116-C89A-264F-A9F2-AD651AA77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16200000">
            <a:off x="-3189478" y="3189480"/>
            <a:ext cx="6858001" cy="47904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83CC09F9-F40D-E947-8E79-F78EE4841B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5400000">
            <a:off x="8523481" y="3189477"/>
            <a:ext cx="6858001" cy="479043"/>
          </a:xfrm>
          <a:prstGeom prst="rect">
            <a:avLst/>
          </a:prstGeom>
        </p:spPr>
      </p:pic>
      <p:pic>
        <p:nvPicPr>
          <p:cNvPr id="4" name="Imagen 3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61" b="94406" l="4867" r="96400"/>
                    </a14:imgEffect>
                  </a14:imgLayer>
                </a14:imgProps>
              </a:ext>
            </a:extLst>
          </a:blip>
          <a:srcRect t="30283" b="4813"/>
          <a:stretch/>
        </p:blipFill>
        <p:spPr>
          <a:xfrm>
            <a:off x="6325890" y="3824942"/>
            <a:ext cx="5387069" cy="270435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239059" y="510099"/>
            <a:ext cx="12543819" cy="584776"/>
          </a:xfrm>
          <a:prstGeom prst="rect">
            <a:avLst/>
          </a:prstGeom>
        </p:spPr>
        <p:txBody>
          <a:bodyPr wrap="none">
            <a:prstTxWarp prst="textArchUp">
              <a:avLst>
                <a:gd name="adj" fmla="val 10460895"/>
              </a:avLst>
            </a:prstTxWarp>
            <a:sp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  <a:latin typeface="Arial Black"/>
                <a:cs typeface="Arial Black"/>
              </a:rPr>
              <a:t>Durante el </a:t>
            </a:r>
            <a:r>
              <a:rPr lang="es-ES" sz="2800" b="1" dirty="0" err="1">
                <a:solidFill>
                  <a:srgbClr val="FF0000"/>
                </a:solidFill>
                <a:latin typeface="Arial Black"/>
                <a:cs typeface="Arial Black"/>
              </a:rPr>
              <a:t>We</a:t>
            </a:r>
            <a:r>
              <a:rPr lang="es-ES" sz="2800" b="1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latin typeface="Arial Black"/>
                <a:cs typeface="Arial Black"/>
              </a:rPr>
              <a:t>Tripantu</a:t>
            </a:r>
            <a:r>
              <a:rPr lang="es-ES" sz="2800" b="1" dirty="0">
                <a:solidFill>
                  <a:srgbClr val="FF0000"/>
                </a:solidFill>
                <a:latin typeface="Arial Black"/>
                <a:cs typeface="Arial Black"/>
              </a:rPr>
              <a:t> se realizan </a:t>
            </a:r>
            <a:r>
              <a:rPr lang="es-ES" sz="3200" b="1" dirty="0">
                <a:solidFill>
                  <a:srgbClr val="FF0000"/>
                </a:solidFill>
                <a:latin typeface="Arial Black"/>
                <a:cs typeface="Arial Black"/>
              </a:rPr>
              <a:t>muchas</a:t>
            </a:r>
            <a:r>
              <a:rPr lang="es-ES" sz="2800" b="1" dirty="0">
                <a:solidFill>
                  <a:srgbClr val="FF0000"/>
                </a:solidFill>
                <a:latin typeface="Arial Black"/>
                <a:cs typeface="Arial Black"/>
              </a:rPr>
              <a:t> actividades</a:t>
            </a:r>
            <a:endParaRPr lang="es-ES" sz="2800" dirty="0">
              <a:latin typeface="Arial Black"/>
              <a:cs typeface="Arial Black"/>
            </a:endParaRPr>
          </a:p>
        </p:txBody>
      </p:sp>
      <p:pic>
        <p:nvPicPr>
          <p:cNvPr id="19" name="Imagen 18">
            <a:hlinkClick r:id="rId6" action="ppaction://hlinksldjump"/>
            <a:extLst>
              <a:ext uri="{FF2B5EF4-FFF2-40B4-BE49-F238E27FC236}">
                <a16:creationId xmlns="" xmlns:a16="http://schemas.microsoft.com/office/drawing/2014/main" id="{30FAD3C7-1017-7E4C-8805-2F8250816D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8621">
                        <a14:foregroundMark x1="64138" y1="22917" x2="81724" y2="74167"/>
                        <a14:foregroundMark x1="64483" y1="40833" x2="64138" y2="61667"/>
                        <a14:foregroundMark x1="69310" y1="77917" x2="65517" y2="87083"/>
                        <a14:foregroundMark x1="81724" y1="81667" x2="81724" y2="94167"/>
                        <a14:foregroundMark x1="38621" y1="75417" x2="40690" y2="88750"/>
                        <a14:foregroundMark x1="77931" y1="33750" x2="83448" y2="52083"/>
                        <a14:backgroundMark x1="64483" y1="71250" x2="58621" y2="8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1754" y="842470"/>
            <a:ext cx="4576247" cy="2834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Imagen 19">
            <a:hlinkClick r:id="rId9" action="ppaction://hlinksldjump"/>
            <a:extLst>
              <a:ext uri="{FF2B5EF4-FFF2-40B4-BE49-F238E27FC236}">
                <a16:creationId xmlns="" xmlns:a16="http://schemas.microsoft.com/office/drawing/2014/main" id="{1E1B32E5-764B-4E45-A53F-26409419AB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8941" y="842470"/>
            <a:ext cx="4631767" cy="33813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n 20">
            <a:hlinkClick r:id="rId11" action="ppaction://hlinksldjump"/>
            <a:extLst>
              <a:ext uri="{FF2B5EF4-FFF2-40B4-BE49-F238E27FC236}">
                <a16:creationId xmlns="" xmlns:a16="http://schemas.microsoft.com/office/drawing/2014/main" id="{F5B979FA-04DA-6F49-AEC5-63CF7D8A0D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1754" y="3824942"/>
            <a:ext cx="4800365" cy="29419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3486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7F148EE-981F-3E46-B6EE-238EE3BD1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115CCC2-3671-A44C-AFE4-E0EFD5CF6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4A765629-1C20-F242-9C6C-D9802CCEA3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89" t="16744" r="4244" b="5475"/>
          <a:stretch/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134725FE-F6FC-8741-9384-61D9F4F6980A}"/>
              </a:ext>
            </a:extLst>
          </p:cNvPr>
          <p:cNvSpPr txBox="1"/>
          <p:nvPr/>
        </p:nvSpPr>
        <p:spPr>
          <a:xfrm>
            <a:off x="1853792" y="196911"/>
            <a:ext cx="8484416" cy="830997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EL PUEBLO MAPUCHE AGRADECE A LA TIERRA POR LOS ALIMENTOS QUE  LE DA</a:t>
            </a:r>
          </a:p>
        </p:txBody>
      </p:sp>
    </p:spTree>
    <p:extLst>
      <p:ext uri="{BB962C8B-B14F-4D97-AF65-F5344CB8AC3E}">
        <p14:creationId xmlns:p14="http://schemas.microsoft.com/office/powerpoint/2010/main" val="1131763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06670" y="413617"/>
            <a:ext cx="5612031" cy="650394"/>
          </a:xfrm>
          <a:solidFill>
            <a:srgbClr val="FF252E"/>
          </a:solidFill>
        </p:spPr>
        <p:txBody>
          <a:bodyPr>
            <a:normAutofit fontScale="90000"/>
          </a:bodyPr>
          <a:lstStyle/>
          <a:p>
            <a:r>
              <a:rPr lang="es-ES" dirty="0">
                <a:latin typeface="Chalkboard SE Regular"/>
                <a:cs typeface="Chalkboard SE Regular"/>
              </a:rPr>
              <a:t>Comida típica mapuche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5534" r="5534"/>
          <a:stretch>
            <a:fillRect/>
          </a:stretch>
        </p:blipFill>
        <p:spPr>
          <a:xfrm>
            <a:off x="1018705" y="1453798"/>
            <a:ext cx="4180455" cy="22990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60" y="4142677"/>
            <a:ext cx="4195099" cy="2453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4173" y="1254862"/>
            <a:ext cx="3885195" cy="23406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750" y="3786377"/>
            <a:ext cx="3975005" cy="25745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6"/>
          <a:srcRect b="54293"/>
          <a:stretch/>
        </p:blipFill>
        <p:spPr>
          <a:xfrm rot="16200000">
            <a:off x="-2838391" y="3126312"/>
            <a:ext cx="6421061" cy="74428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6"/>
          <a:srcRect b="54293"/>
          <a:stretch/>
        </p:blipFill>
        <p:spPr>
          <a:xfrm rot="16200000">
            <a:off x="8631655" y="3103985"/>
            <a:ext cx="6376410" cy="74428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6"/>
          <a:srcRect b="59911"/>
          <a:stretch/>
        </p:blipFill>
        <p:spPr>
          <a:xfrm>
            <a:off x="552825" y="4501"/>
            <a:ext cx="10886227" cy="40911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6"/>
          <a:srcRect b="59911"/>
          <a:stretch/>
        </p:blipFill>
        <p:spPr>
          <a:xfrm>
            <a:off x="552825" y="6519858"/>
            <a:ext cx="10886227" cy="40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858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48763" y="297886"/>
            <a:ext cx="5536019" cy="681579"/>
          </a:xfrm>
          <a:solidFill>
            <a:srgbClr val="FF252E"/>
          </a:solidFill>
        </p:spPr>
        <p:txBody>
          <a:bodyPr>
            <a:normAutofit fontScale="90000"/>
          </a:bodyPr>
          <a:lstStyle/>
          <a:p>
            <a:r>
              <a:rPr lang="es-ES" dirty="0">
                <a:latin typeface="Chalkboard SE Regular"/>
                <a:cs typeface="Chalkboard SE Regular"/>
              </a:rPr>
              <a:t>Comida típica mapuche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72097">
            <a:off x="921915" y="1321281"/>
            <a:ext cx="4238915" cy="231159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7693">
            <a:off x="7094677" y="1417038"/>
            <a:ext cx="4092847" cy="22170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l="8245" b="12173"/>
          <a:stretch/>
        </p:blipFill>
        <p:spPr>
          <a:xfrm>
            <a:off x="4006922" y="3798142"/>
            <a:ext cx="3632351" cy="2598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/>
          <a:srcRect b="54293"/>
          <a:stretch/>
        </p:blipFill>
        <p:spPr>
          <a:xfrm rot="16200000">
            <a:off x="-3039423" y="3189478"/>
            <a:ext cx="6641801" cy="47904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/>
          <a:srcRect b="54293"/>
          <a:stretch/>
        </p:blipFill>
        <p:spPr>
          <a:xfrm rot="16200000">
            <a:off x="8646134" y="3189480"/>
            <a:ext cx="6641801" cy="47904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/>
          <a:srcRect b="59911"/>
          <a:stretch/>
        </p:blipFill>
        <p:spPr>
          <a:xfrm>
            <a:off x="520999" y="-20187"/>
            <a:ext cx="11206515" cy="37113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5"/>
          <a:srcRect b="59911"/>
          <a:stretch/>
        </p:blipFill>
        <p:spPr>
          <a:xfrm>
            <a:off x="343647" y="6501155"/>
            <a:ext cx="11383867" cy="42781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E5888ACE-7F7B-7542-8012-CA3AF40F1D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01" b="89976" l="6641" r="94336">
                        <a14:foregroundMark x1="10352" y1="21027" x2="10352" y2="32274"/>
                        <a14:foregroundMark x1="25977" y1="7335" x2="26563" y2="9535"/>
                        <a14:foregroundMark x1="27930" y1="7335" x2="29102" y2="6357"/>
                        <a14:foregroundMark x1="23828" y1="4645" x2="23828" y2="4645"/>
                        <a14:foregroundMark x1="5859" y1="53790" x2="6641" y2="63081"/>
                        <a14:foregroundMark x1="6641" y1="63081" x2="6836" y2="63081"/>
                        <a14:foregroundMark x1="70898" y1="23961" x2="71094" y2="31540"/>
                        <a14:foregroundMark x1="65625" y1="12225" x2="80078" y2="11002"/>
                        <a14:foregroundMark x1="58008" y1="19071" x2="83203" y2="19315"/>
                        <a14:foregroundMark x1="83203" y1="19315" x2="88477" y2="16870"/>
                        <a14:foregroundMark x1="53125" y1="56968" x2="65234" y2="46699"/>
                        <a14:foregroundMark x1="92578" y1="25428" x2="94336" y2="57457"/>
                        <a14:foregroundMark x1="29883" y1="78973" x2="26367" y2="20538"/>
                        <a14:foregroundMark x1="8789" y1="64792" x2="11133" y2="586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607" y="287924"/>
            <a:ext cx="1381027" cy="110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02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midas mapuches" descr="Comidas mapuches">
            <a:hlinkClick r:id="" action="ppaction://media"/>
            <a:extLst>
              <a:ext uri="{FF2B5EF4-FFF2-40B4-BE49-F238E27FC236}">
                <a16:creationId xmlns="" xmlns:a16="http://schemas.microsoft.com/office/drawing/2014/main" id="{8A4C80C3-3775-F240-84A5-38DF2B4501D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2743" y="186266"/>
            <a:ext cx="10888591" cy="6062134"/>
          </a:xfrm>
        </p:spPr>
      </p:pic>
    </p:spTree>
    <p:extLst>
      <p:ext uri="{BB962C8B-B14F-4D97-AF65-F5344CB8AC3E}">
        <p14:creationId xmlns:p14="http://schemas.microsoft.com/office/powerpoint/2010/main" val="2183364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hlinkClick r:id="rId2" action="ppaction://hlinksldjump"/>
            <a:extLst>
              <a:ext uri="{FF2B5EF4-FFF2-40B4-BE49-F238E27FC236}">
                <a16:creationId xmlns="" xmlns:a16="http://schemas.microsoft.com/office/drawing/2014/main" id="{CECCBB1A-0830-5848-95E7-16152A0BFF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4651" y="2"/>
            <a:ext cx="10882699" cy="685799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5E8A429D-B5C7-6C46-838C-D6D719093B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-3096830" y="3106519"/>
            <a:ext cx="6858001" cy="64496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B18282C7-84DA-6C4E-B345-B68A80C4C1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5400000">
            <a:off x="8430833" y="3106517"/>
            <a:ext cx="6858001" cy="6449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3833"/>
            <a:ext cx="10515600" cy="1325563"/>
          </a:xfrm>
        </p:spPr>
        <p:txBody>
          <a:bodyPr>
            <a:prstTxWarp prst="textArchUp">
              <a:avLst/>
            </a:prstTxWarp>
            <a:normAutofit/>
          </a:bodyPr>
          <a:lstStyle/>
          <a:p>
            <a:pPr algn="ctr"/>
            <a:r>
              <a:rPr lang="es-CL" sz="6000" b="1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lang="es-CL" sz="6600" b="1" dirty="0">
                <a:solidFill>
                  <a:srgbClr val="FF0000"/>
                </a:solidFill>
                <a:latin typeface="Arial Black"/>
                <a:cs typeface="Arial Black"/>
              </a:rPr>
              <a:t>Que rico! Vamos a </a:t>
            </a:r>
            <a:r>
              <a:rPr lang="es-CL" sz="6600" b="1" dirty="0" smtClean="0">
                <a:solidFill>
                  <a:srgbClr val="FF0000"/>
                </a:solidFill>
                <a:latin typeface="Arial Black"/>
                <a:cs typeface="Arial Black"/>
              </a:rPr>
              <a:t>comer</a:t>
            </a:r>
            <a:endParaRPr lang="es-ES" sz="6600" dirty="0">
              <a:solidFill>
                <a:srgbClr val="FF0000"/>
              </a:solidFill>
              <a:latin typeface="Arial Black"/>
              <a:cs typeface="Arial Black"/>
            </a:endParaRPr>
          </a:p>
        </p:txBody>
      </p:sp>
      <p:pic>
        <p:nvPicPr>
          <p:cNvPr id="10" name="Imagen 9">
            <a:hlinkClick r:id="rId5" action="ppaction://hlinksldjump"/>
            <a:extLst>
              <a:ext uri="{FF2B5EF4-FFF2-40B4-BE49-F238E27FC236}">
                <a16:creationId xmlns="" xmlns:a16="http://schemas.microsoft.com/office/drawing/2014/main" id="{A8C86067-972A-B74A-9682-5586E2897A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01" b="89976" l="6641" r="94336">
                        <a14:foregroundMark x1="10352" y1="21027" x2="10352" y2="32274"/>
                        <a14:foregroundMark x1="25977" y1="7335" x2="26563" y2="9535"/>
                        <a14:foregroundMark x1="27930" y1="7335" x2="29102" y2="6357"/>
                        <a14:foregroundMark x1="23828" y1="4645" x2="23828" y2="4645"/>
                        <a14:foregroundMark x1="5859" y1="53790" x2="6641" y2="63081"/>
                        <a14:foregroundMark x1="6641" y1="63081" x2="6836" y2="63081"/>
                        <a14:foregroundMark x1="70898" y1="23961" x2="71094" y2="31540"/>
                        <a14:foregroundMark x1="65625" y1="12225" x2="80078" y2="11002"/>
                        <a14:foregroundMark x1="58008" y1="19071" x2="83203" y2="19315"/>
                        <a14:foregroundMark x1="83203" y1="19315" x2="88477" y2="16870"/>
                        <a14:foregroundMark x1="53125" y1="56968" x2="65234" y2="46699"/>
                        <a14:foregroundMark x1="92578" y1="25428" x2="94336" y2="57457"/>
                        <a14:foregroundMark x1="29883" y1="78973" x2="26367" y2="20538"/>
                        <a14:foregroundMark x1="8789" y1="64792" x2="11133" y2="586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773" y="5754798"/>
            <a:ext cx="1381027" cy="110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31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E1BEC03-6473-1448-805D-48AEEA63E0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16200000">
            <a:off x="-3039423" y="3189478"/>
            <a:ext cx="6641801" cy="47904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55EB90A-81B1-D741-840F-A7481504D8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16200000">
            <a:off x="8646134" y="3189480"/>
            <a:ext cx="6641801" cy="479041"/>
          </a:xfrm>
          <a:prstGeom prst="rect">
            <a:avLst/>
          </a:prstGeom>
        </p:spPr>
      </p:pic>
      <p:pic>
        <p:nvPicPr>
          <p:cNvPr id="9" name="Imagen 8">
            <a:hlinkClick r:id="rId3" action="ppaction://hlinksldjump"/>
            <a:extLst>
              <a:ext uri="{FF2B5EF4-FFF2-40B4-BE49-F238E27FC236}">
                <a16:creationId xmlns="" xmlns:a16="http://schemas.microsoft.com/office/drawing/2014/main" id="{A8C86067-972A-B74A-9682-5586E2897A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01" b="89976" l="6641" r="94336">
                        <a14:foregroundMark x1="10352" y1="21027" x2="10352" y2="32274"/>
                        <a14:foregroundMark x1="25977" y1="7335" x2="26563" y2="9535"/>
                        <a14:foregroundMark x1="27930" y1="7335" x2="29102" y2="6357"/>
                        <a14:foregroundMark x1="23828" y1="4645" x2="23828" y2="4645"/>
                        <a14:foregroundMark x1="5859" y1="53790" x2="6641" y2="63081"/>
                        <a14:foregroundMark x1="6641" y1="63081" x2="6836" y2="63081"/>
                        <a14:foregroundMark x1="70898" y1="23961" x2="71094" y2="31540"/>
                        <a14:foregroundMark x1="65625" y1="12225" x2="80078" y2="11002"/>
                        <a14:foregroundMark x1="58008" y1="19071" x2="83203" y2="19315"/>
                        <a14:foregroundMark x1="83203" y1="19315" x2="88477" y2="16870"/>
                        <a14:foregroundMark x1="53125" y1="56968" x2="65234" y2="46699"/>
                        <a14:foregroundMark x1="92578" y1="25428" x2="94336" y2="57457"/>
                        <a14:foregroundMark x1="29883" y1="78973" x2="26367" y2="20538"/>
                        <a14:foregroundMark x1="8789" y1="64792" x2="11133" y2="586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36955" y="4368178"/>
            <a:ext cx="3116846" cy="2489824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54563" y="476809"/>
            <a:ext cx="11172951" cy="830997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es-CL" sz="4800" b="1" dirty="0" smtClean="0">
                <a:solidFill>
                  <a:srgbClr val="FF0000"/>
                </a:solidFill>
                <a:latin typeface="Arial Black"/>
                <a:cs typeface="Arial Black"/>
              </a:rPr>
              <a:t>EL JUEGO DEL PALIN</a:t>
            </a:r>
            <a:endParaRPr lang="es-ES" sz="4800" b="1" dirty="0">
              <a:solidFill>
                <a:srgbClr val="FF0000"/>
              </a:solidFill>
              <a:latin typeface="Arial Black"/>
              <a:cs typeface="Arial Black"/>
            </a:endParaRPr>
          </a:p>
        </p:txBody>
      </p:sp>
      <p:sp>
        <p:nvSpPr>
          <p:cNvPr id="4" name="Rectángulo 3">
            <a:hlinkClick r:id="rId6"/>
          </p:cNvPr>
          <p:cNvSpPr/>
          <p:nvPr/>
        </p:nvSpPr>
        <p:spPr>
          <a:xfrm>
            <a:off x="554563" y="2404008"/>
            <a:ext cx="1095003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 err="1">
                <a:latin typeface="Arial Black"/>
                <a:cs typeface="Arial Black"/>
              </a:rPr>
              <a:t>https</a:t>
            </a:r>
            <a:r>
              <a:rPr lang="es-ES" sz="3200" b="1" dirty="0">
                <a:latin typeface="Arial Black"/>
                <a:cs typeface="Arial Black"/>
              </a:rPr>
              <a:t>://</a:t>
            </a:r>
            <a:r>
              <a:rPr lang="es-ES" sz="3200" b="1" dirty="0" err="1">
                <a:latin typeface="Arial Black"/>
                <a:cs typeface="Arial Black"/>
              </a:rPr>
              <a:t>www.youtube.com</a:t>
            </a:r>
            <a:r>
              <a:rPr lang="es-ES" sz="3200" b="1" dirty="0">
                <a:latin typeface="Arial Black"/>
                <a:cs typeface="Arial Black"/>
              </a:rPr>
              <a:t>/</a:t>
            </a:r>
            <a:r>
              <a:rPr lang="es-ES" sz="3200" b="1" dirty="0" err="1">
                <a:latin typeface="Arial Black"/>
                <a:cs typeface="Arial Black"/>
              </a:rPr>
              <a:t>watch?v</a:t>
            </a:r>
            <a:r>
              <a:rPr lang="es-ES" sz="3200" b="1" dirty="0">
                <a:latin typeface="Arial Black"/>
                <a:cs typeface="Arial Black"/>
              </a:rPr>
              <a:t>=FD9_jEOp8f8</a:t>
            </a:r>
          </a:p>
        </p:txBody>
      </p:sp>
    </p:spTree>
    <p:extLst>
      <p:ext uri="{BB962C8B-B14F-4D97-AF65-F5344CB8AC3E}">
        <p14:creationId xmlns:p14="http://schemas.microsoft.com/office/powerpoint/2010/main" val="593218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E2AC17E4-BDC4-F54A-B425-2AE6AA5F24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16200000">
            <a:off x="-3039423" y="3189478"/>
            <a:ext cx="6641801" cy="4790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DD4A64C9-3718-484F-9008-3927B07B3F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16200000">
            <a:off x="8646134" y="3189480"/>
            <a:ext cx="6641801" cy="47904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54563" y="476809"/>
            <a:ext cx="11172951" cy="830997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r>
              <a:rPr lang="es-CL" sz="4800" b="1" dirty="0">
                <a:solidFill>
                  <a:srgbClr val="FF0000"/>
                </a:solidFill>
                <a:latin typeface="Arial Black"/>
                <a:cs typeface="Arial Black"/>
              </a:rPr>
              <a:t>El purrun es una danza </a:t>
            </a:r>
            <a:r>
              <a:rPr lang="es-CL" sz="4800" b="1" dirty="0" smtClean="0">
                <a:solidFill>
                  <a:srgbClr val="FF0000"/>
                </a:solidFill>
                <a:latin typeface="Arial Black"/>
                <a:cs typeface="Arial Black"/>
              </a:rPr>
              <a:t>mapuche</a:t>
            </a:r>
            <a:endParaRPr lang="es-ES" sz="4800" b="1" dirty="0">
              <a:solidFill>
                <a:srgbClr val="FF0000"/>
              </a:solidFill>
              <a:latin typeface="Arial Black"/>
              <a:cs typeface="Arial Black"/>
            </a:endParaRPr>
          </a:p>
        </p:txBody>
      </p:sp>
      <p:pic>
        <p:nvPicPr>
          <p:cNvPr id="8" name="Imagen 7">
            <a:hlinkClick r:id="rId3" action="ppaction://hlinksldjump"/>
            <a:extLst>
              <a:ext uri="{FF2B5EF4-FFF2-40B4-BE49-F238E27FC236}">
                <a16:creationId xmlns="" xmlns:a16="http://schemas.microsoft.com/office/drawing/2014/main" id="{A8C86067-972A-B74A-9682-5586E2897A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01" b="89976" l="6641" r="94336">
                        <a14:foregroundMark x1="10352" y1="21027" x2="10352" y2="32274"/>
                        <a14:foregroundMark x1="25977" y1="7335" x2="26563" y2="9535"/>
                        <a14:foregroundMark x1="27930" y1="7335" x2="29102" y2="6357"/>
                        <a14:foregroundMark x1="23828" y1="4645" x2="23828" y2="4645"/>
                        <a14:foregroundMark x1="5859" y1="53790" x2="6641" y2="63081"/>
                        <a14:foregroundMark x1="6641" y1="63081" x2="6836" y2="63081"/>
                        <a14:foregroundMark x1="70898" y1="23961" x2="71094" y2="31540"/>
                        <a14:foregroundMark x1="65625" y1="12225" x2="80078" y2="11002"/>
                        <a14:foregroundMark x1="58008" y1="19071" x2="83203" y2="19315"/>
                        <a14:foregroundMark x1="83203" y1="19315" x2="88477" y2="16870"/>
                        <a14:foregroundMark x1="53125" y1="56968" x2="65234" y2="46699"/>
                        <a14:foregroundMark x1="92578" y1="25428" x2="94336" y2="57457"/>
                        <a14:foregroundMark x1="29883" y1="78973" x2="26367" y2="20538"/>
                        <a14:foregroundMark x1="8789" y1="64792" x2="11133" y2="586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52068" y="5593466"/>
            <a:ext cx="1381027" cy="1103203"/>
          </a:xfrm>
          <a:prstGeom prst="rect">
            <a:avLst/>
          </a:prstGeom>
        </p:spPr>
      </p:pic>
      <p:sp>
        <p:nvSpPr>
          <p:cNvPr id="9" name="Rectángulo 8">
            <a:hlinkClick r:id="rId6"/>
          </p:cNvPr>
          <p:cNvSpPr/>
          <p:nvPr/>
        </p:nvSpPr>
        <p:spPr>
          <a:xfrm>
            <a:off x="365347" y="3220731"/>
            <a:ext cx="1154675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 err="1">
                <a:latin typeface="Arial Black"/>
                <a:cs typeface="Arial Black"/>
              </a:rPr>
              <a:t>https</a:t>
            </a:r>
            <a:r>
              <a:rPr lang="es-ES" sz="3200" b="1" dirty="0">
                <a:latin typeface="Arial Black"/>
                <a:cs typeface="Arial Black"/>
              </a:rPr>
              <a:t>:/</a:t>
            </a:r>
            <a:r>
              <a:rPr lang="es-ES" sz="3200" b="1" dirty="0" smtClean="0">
                <a:latin typeface="Arial Black"/>
                <a:cs typeface="Arial Black"/>
              </a:rPr>
              <a:t>//</a:t>
            </a:r>
            <a:r>
              <a:rPr lang="es-ES" sz="3200" b="1" dirty="0" err="1">
                <a:latin typeface="Arial Black"/>
                <a:cs typeface="Arial Black"/>
              </a:rPr>
              <a:t>watch</a:t>
            </a:r>
            <a:r>
              <a:rPr lang="es-ES" sz="3200" b="1" dirty="0" smtClean="0">
                <a:latin typeface="Arial Black"/>
                <a:cs typeface="Arial Black"/>
              </a:rPr>
              <a:t>?</a:t>
            </a:r>
            <a:r>
              <a:rPr lang="es-ES" sz="3200" b="1" dirty="0">
                <a:latin typeface="Arial Black"/>
                <a:cs typeface="Arial Black"/>
              </a:rPr>
              <a:t> </a:t>
            </a:r>
            <a:r>
              <a:rPr lang="es-ES" sz="3200" b="1" dirty="0" err="1">
                <a:latin typeface="Arial Black"/>
                <a:cs typeface="Arial Black"/>
              </a:rPr>
              <a:t>www.youtube.com</a:t>
            </a:r>
            <a:r>
              <a:rPr lang="es-ES" sz="3200" b="1" dirty="0" err="1" smtClean="0">
                <a:latin typeface="Arial Black"/>
                <a:cs typeface="Arial Black"/>
              </a:rPr>
              <a:t>v</a:t>
            </a:r>
            <a:r>
              <a:rPr lang="es-ES" sz="3200" b="1" dirty="0">
                <a:latin typeface="Arial Black"/>
                <a:cs typeface="Arial Black"/>
              </a:rPr>
              <a:t>=oeP2OnFGnMk</a:t>
            </a:r>
          </a:p>
        </p:txBody>
      </p:sp>
    </p:spTree>
    <p:extLst>
      <p:ext uri="{BB962C8B-B14F-4D97-AF65-F5344CB8AC3E}">
        <p14:creationId xmlns:p14="http://schemas.microsoft.com/office/powerpoint/2010/main" val="925905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A31B15B4-410B-5A4A-A06C-FE7A4EC581F4}"/>
              </a:ext>
            </a:extLst>
          </p:cNvPr>
          <p:cNvSpPr/>
          <p:nvPr/>
        </p:nvSpPr>
        <p:spPr>
          <a:xfrm>
            <a:off x="4486939" y="6142113"/>
            <a:ext cx="2913323" cy="496113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8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>
                <a:solidFill>
                  <a:schemeClr val="tx1"/>
                </a:solidFill>
              </a:rPr>
              <a:t>Te invito a escuchar y ver  una de ellas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05536D2-9948-1C4F-A052-175B2CC68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29" y="-3"/>
            <a:ext cx="11177755" cy="685800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24B8EC15-1C29-2547-B1CF-22A824D809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5400000">
            <a:off x="8523481" y="3189477"/>
            <a:ext cx="6858001" cy="47904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BA5E5B8D-DAF5-EA49-BAE6-52087EBA92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-3179793" y="3189480"/>
            <a:ext cx="6858001" cy="479043"/>
          </a:xfrm>
          <a:prstGeom prst="rect">
            <a:avLst/>
          </a:prstGeom>
        </p:spPr>
      </p:pic>
      <p:pic>
        <p:nvPicPr>
          <p:cNvPr id="4" name="Imagen 3" descr="estrella-imagen-animada-0062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65" y="0"/>
            <a:ext cx="10836683" cy="2420470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="" xmlns:a16="http://schemas.microsoft.com/office/drawing/2014/main" id="{0A5DA677-FFDF-3E46-9BB7-071E9DEC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65" y="5180428"/>
            <a:ext cx="10836683" cy="75537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prstTxWarp prst="textArchDown">
              <a:avLst/>
            </a:prstTxWarp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s-CL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Black"/>
                <a:cs typeface="Arial Black"/>
              </a:rPr>
              <a:t>El pueblo mapuche tambien comparte muchas leyendas.</a:t>
            </a:r>
          </a:p>
        </p:txBody>
      </p:sp>
    </p:spTree>
    <p:extLst>
      <p:ext uri="{BB962C8B-B14F-4D97-AF65-F5344CB8AC3E}">
        <p14:creationId xmlns:p14="http://schemas.microsoft.com/office/powerpoint/2010/main" val="2588761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rId2"/>
          </p:cNvPr>
          <p:cNvSpPr/>
          <p:nvPr/>
        </p:nvSpPr>
        <p:spPr>
          <a:xfrm>
            <a:off x="740291" y="3729856"/>
            <a:ext cx="1126903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 err="1">
                <a:solidFill>
                  <a:srgbClr val="FF0000"/>
                </a:solidFill>
                <a:latin typeface="Arial Black"/>
                <a:cs typeface="Arial Black"/>
              </a:rPr>
              <a:t>https</a:t>
            </a:r>
            <a:r>
              <a:rPr lang="es-ES" sz="3200" b="1" dirty="0">
                <a:solidFill>
                  <a:srgbClr val="FF0000"/>
                </a:solidFill>
                <a:latin typeface="Arial Black"/>
                <a:cs typeface="Arial Black"/>
              </a:rPr>
              <a:t>://</a:t>
            </a:r>
            <a:r>
              <a:rPr lang="es-ES" sz="3200" b="1" dirty="0" err="1">
                <a:solidFill>
                  <a:srgbClr val="FF0000"/>
                </a:solidFill>
                <a:latin typeface="Arial Black"/>
                <a:cs typeface="Arial Black"/>
              </a:rPr>
              <a:t>www.youtube.com</a:t>
            </a:r>
            <a:r>
              <a:rPr lang="es-ES" sz="3200" b="1" dirty="0">
                <a:solidFill>
                  <a:srgbClr val="FF0000"/>
                </a:solidFill>
                <a:latin typeface="Arial Black"/>
                <a:cs typeface="Arial Black"/>
              </a:rPr>
              <a:t>/</a:t>
            </a:r>
            <a:r>
              <a:rPr lang="es-ES" sz="3200" b="1" dirty="0" err="1">
                <a:solidFill>
                  <a:srgbClr val="FF0000"/>
                </a:solidFill>
                <a:latin typeface="Arial Black"/>
                <a:cs typeface="Arial Black"/>
              </a:rPr>
              <a:t>watch?v</a:t>
            </a:r>
            <a:r>
              <a:rPr lang="es-ES" sz="3200" b="1" dirty="0">
                <a:solidFill>
                  <a:srgbClr val="FF0000"/>
                </a:solidFill>
                <a:latin typeface="Arial Black"/>
                <a:cs typeface="Arial Black"/>
              </a:rPr>
              <a:t>=7z0MAd-AFLM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740291" y="1293683"/>
            <a:ext cx="10795257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s-E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/>
                <a:cs typeface="Arial Black"/>
              </a:rPr>
              <a:t>LA LEYENDA DEL COPIHUE</a:t>
            </a:r>
            <a:endParaRPr lang="es-E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653780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3EBDB866-2AE2-4A4A-961E-37E2CAB735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4293"/>
          <a:stretch/>
        </p:blipFill>
        <p:spPr>
          <a:xfrm rot="16200000">
            <a:off x="-3039423" y="3189478"/>
            <a:ext cx="6641801" cy="4790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FBFECAB-E9F1-B140-BE54-B510AC9F21B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4293"/>
          <a:stretch/>
        </p:blipFill>
        <p:spPr>
          <a:xfrm rot="16200000">
            <a:off x="8646134" y="3189480"/>
            <a:ext cx="6641801" cy="47904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ECA1C3B7-2F39-7447-916A-C635E35FF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7859" y="96667"/>
            <a:ext cx="7876847" cy="6006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CL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¿quiénes eran los protagonistas de la leyenda</a:t>
            </a:r>
            <a:endParaRPr lang="es-CL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3B3992BF-0920-7D40-A113-DDAEA7E249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939" r="2556"/>
          <a:stretch/>
        </p:blipFill>
        <p:spPr>
          <a:xfrm>
            <a:off x="520998" y="903474"/>
            <a:ext cx="4842885" cy="5147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5883" y="903475"/>
            <a:ext cx="5274235" cy="4998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CCE1D8F6-BDEF-6D4B-800E-143C060EB2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2400487" y="2875807"/>
            <a:ext cx="4180735" cy="3126218"/>
          </a:xfrm>
          <a:prstGeom prst="rect">
            <a:avLst/>
          </a:prstGeom>
        </p:spPr>
      </p:pic>
      <p:pic>
        <p:nvPicPr>
          <p:cNvPr id="20" name="correct-ding (1)" descr="correct-ding (1)">
            <a:hlinkClick r:id="" action="ppaction://media"/>
            <a:extLst>
              <a:ext uri="{FF2B5EF4-FFF2-40B4-BE49-F238E27FC236}">
                <a16:creationId xmlns="" xmlns:a16="http://schemas.microsoft.com/office/drawing/2014/main" id="{BB988766-092F-9A49-9861-80887CB357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63883" y="1387428"/>
            <a:ext cx="812800" cy="8128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E6612A83-15C9-F144-BFDE-E9E68E8479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4312" y="3115241"/>
            <a:ext cx="3399112" cy="3399112"/>
          </a:xfrm>
          <a:prstGeom prst="rect">
            <a:avLst/>
          </a:prstGeom>
        </p:spPr>
      </p:pic>
      <p:pic>
        <p:nvPicPr>
          <p:cNvPr id="22" name="perder-incorrecto-no-valido" descr="perder-incorrecto-no-valido">
            <a:hlinkClick r:id="" action="ppaction://media"/>
            <a:extLst>
              <a:ext uri="{FF2B5EF4-FFF2-40B4-BE49-F238E27FC236}">
                <a16:creationId xmlns="" xmlns:a16="http://schemas.microsoft.com/office/drawing/2014/main" id="{D9DFF387-B7D6-4C45-9E12-7417EFB7E2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14713" y="10809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67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7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27273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4D228761-0AFC-7D49-841E-9F0237278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91" y="364172"/>
            <a:ext cx="10966823" cy="7760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CL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¿Qué nombre le pusieron a la flor los Pehuenches y Mapuches?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A011BCF5-66A4-2341-A8C0-02906834A1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4293"/>
          <a:stretch/>
        </p:blipFill>
        <p:spPr>
          <a:xfrm rot="16200000">
            <a:off x="-3039423" y="3189478"/>
            <a:ext cx="6641801" cy="47904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568BAFCA-6D4F-C24E-8ABD-99046A83DD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4293"/>
          <a:stretch/>
        </p:blipFill>
        <p:spPr>
          <a:xfrm rot="16200000">
            <a:off x="8646134" y="3189480"/>
            <a:ext cx="6641801" cy="4790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6F56C784-122E-1748-9C80-D290FE3B56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9988" y="1645714"/>
            <a:ext cx="5970795" cy="373311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B8459218-6DBD-824E-9F66-FC330AC554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392" b="99851" l="3709" r="89973">
                        <a14:foregroundMark x1="11264" y1="37369" x2="14835" y2="11958"/>
                        <a14:foregroundMark x1="4121" y1="40359" x2="3846" y2="28700"/>
                        <a14:foregroundMark x1="13187" y1="6278" x2="23077" y2="3587"/>
                        <a14:foregroundMark x1="31044" y1="3288" x2="35989" y2="2392"/>
                        <a14:foregroundMark x1="56044" y1="5082" x2="64560" y2="5680"/>
                        <a14:foregroundMark x1="15934" y1="40957" x2="18956" y2="52317"/>
                        <a14:foregroundMark x1="19505" y1="49327" x2="17308" y2="40957"/>
                        <a14:foregroundMark x1="31868" y1="34978" x2="41484" y2="27205"/>
                        <a14:foregroundMark x1="36538" y1="34380" x2="36538" y2="34380"/>
                        <a14:foregroundMark x1="48626" y1="23318" x2="48626" y2="23318"/>
                        <a14:foregroundMark x1="48626" y1="23318" x2="46154" y2="19731"/>
                        <a14:foregroundMark x1="46429" y1="19731" x2="50275" y2="27205"/>
                        <a14:foregroundMark x1="23077" y1="92676" x2="23352" y2="99851"/>
                        <a14:foregroundMark x1="36813" y1="4484" x2="44231" y2="9567"/>
                        <a14:foregroundMark x1="80769" y1="18535" x2="80769" y2="18535"/>
                      </a14:backgroundRemoval>
                    </a14:imgEffect>
                  </a14:imgLayer>
                </a14:imgProps>
              </a:ext>
            </a:extLst>
          </a:blip>
          <a:srcRect r="21998"/>
          <a:stretch/>
        </p:blipFill>
        <p:spPr>
          <a:xfrm>
            <a:off x="1133841" y="1645716"/>
            <a:ext cx="3901336" cy="459627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CCE1D8F6-BDEF-6D4B-800E-143C060EB2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7708926" y="3237559"/>
            <a:ext cx="3709844" cy="2774101"/>
          </a:xfrm>
          <a:prstGeom prst="rect">
            <a:avLst/>
          </a:prstGeom>
        </p:spPr>
      </p:pic>
      <p:pic>
        <p:nvPicPr>
          <p:cNvPr id="17" name="correct-ding (1)" descr="correct-ding (1)">
            <a:hlinkClick r:id="" action="ppaction://media"/>
            <a:extLst>
              <a:ext uri="{FF2B5EF4-FFF2-40B4-BE49-F238E27FC236}">
                <a16:creationId xmlns="" xmlns:a16="http://schemas.microsoft.com/office/drawing/2014/main" id="{BB988766-092F-9A49-9861-80887CB357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94464" y="1970134"/>
            <a:ext cx="812800" cy="8128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E6612A83-15C9-F144-BFDE-E9E68E8479E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33841" y="2962411"/>
            <a:ext cx="3399112" cy="3399112"/>
          </a:xfrm>
          <a:prstGeom prst="rect">
            <a:avLst/>
          </a:prstGeom>
        </p:spPr>
      </p:pic>
      <p:pic>
        <p:nvPicPr>
          <p:cNvPr id="19" name="perder-incorrecto-no-valido" descr="perder-incorrecto-no-valido">
            <a:hlinkClick r:id="" action="ppaction://media"/>
            <a:extLst>
              <a:ext uri="{FF2B5EF4-FFF2-40B4-BE49-F238E27FC236}">
                <a16:creationId xmlns="" xmlns:a16="http://schemas.microsoft.com/office/drawing/2014/main" id="{D9DFF387-B7D6-4C45-9E12-7417EFB7E2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8075" y="190896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02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27273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95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00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51" y="274640"/>
            <a:ext cx="11426925" cy="62508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077163"/>
          </a:xfrm>
          <a:solidFill>
            <a:srgbClr val="FF252E"/>
          </a:solidFill>
        </p:spPr>
        <p:txBody>
          <a:bodyPr>
            <a:normAutofit/>
          </a:bodyPr>
          <a:lstStyle/>
          <a:p>
            <a:r>
              <a:rPr lang="es-ES" sz="3200" dirty="0" smtClean="0">
                <a:latin typeface="Chalkboard SE Regular"/>
                <a:cs typeface="Chalkboard SE Regular"/>
              </a:rPr>
              <a:t>Aprendamos los nombres de animalitos </a:t>
            </a:r>
            <a:br>
              <a:rPr lang="es-ES" sz="3200" dirty="0" smtClean="0">
                <a:latin typeface="Chalkboard SE Regular"/>
                <a:cs typeface="Chalkboard SE Regular"/>
              </a:rPr>
            </a:br>
            <a:r>
              <a:rPr lang="es-ES" sz="3200" dirty="0" smtClean="0">
                <a:latin typeface="Chalkboard SE Regular"/>
                <a:cs typeface="Chalkboard SE Regular"/>
              </a:rPr>
              <a:t>en mapudungun</a:t>
            </a:r>
            <a:endParaRPr lang="es-ES" sz="3200" dirty="0">
              <a:latin typeface="Chalkboard SE Regular"/>
              <a:cs typeface="Chalkboard SE Regular"/>
            </a:endParaRPr>
          </a:p>
        </p:txBody>
      </p:sp>
      <p:pic>
        <p:nvPicPr>
          <p:cNvPr id="4" name="Marcador de contenido 3" descr="vaca-imagen-animada-0278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19" b="-619"/>
          <a:stretch>
            <a:fillRect/>
          </a:stretch>
        </p:blipFill>
        <p:spPr>
          <a:xfrm>
            <a:off x="452677" y="2106742"/>
            <a:ext cx="4178895" cy="2263368"/>
          </a:xfrm>
        </p:spPr>
      </p:pic>
      <p:pic>
        <p:nvPicPr>
          <p:cNvPr id="6" name="Imagen 5" descr="gifs-animados-perro-jugan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693" y="4465692"/>
            <a:ext cx="2827867" cy="2044700"/>
          </a:xfrm>
          <a:prstGeom prst="rect">
            <a:avLst/>
          </a:prstGeom>
        </p:spPr>
      </p:pic>
      <p:pic>
        <p:nvPicPr>
          <p:cNvPr id="7" name="Imagen 6" descr="gallinas-7002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10" y="4465692"/>
            <a:ext cx="3141084" cy="194863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/>
          <a:srcRect b="54293"/>
          <a:stretch/>
        </p:blipFill>
        <p:spPr>
          <a:xfrm rot="16200000">
            <a:off x="-3083910" y="3172399"/>
            <a:ext cx="6641801" cy="431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/>
          <a:srcRect b="54293"/>
          <a:stretch/>
        </p:blipFill>
        <p:spPr>
          <a:xfrm rot="16200000">
            <a:off x="8725740" y="3172400"/>
            <a:ext cx="6641801" cy="431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/>
          <a:srcRect b="59911"/>
          <a:stretch/>
        </p:blipFill>
        <p:spPr>
          <a:xfrm>
            <a:off x="178232" y="22530"/>
            <a:ext cx="11651745" cy="32841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6"/>
          <a:srcRect b="59911"/>
          <a:stretch/>
        </p:blipFill>
        <p:spPr>
          <a:xfrm>
            <a:off x="381432" y="6525512"/>
            <a:ext cx="11651745" cy="328414"/>
          </a:xfrm>
          <a:prstGeom prst="rect">
            <a:avLst/>
          </a:prstGeom>
        </p:spPr>
      </p:pic>
      <p:pic>
        <p:nvPicPr>
          <p:cNvPr id="15" name="Imagen 14" descr="Los-Tres-Cerditos-76911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562" y="4561756"/>
            <a:ext cx="4390031" cy="1948636"/>
          </a:xfrm>
          <a:prstGeom prst="rect">
            <a:avLst/>
          </a:prstGeom>
        </p:spPr>
      </p:pic>
      <p:pic>
        <p:nvPicPr>
          <p:cNvPr id="16" name="Imagen 15" descr="oveja-imagen-animada-0090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012" y="3186728"/>
            <a:ext cx="3843867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92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077163"/>
          </a:xfrm>
          <a:solidFill>
            <a:srgbClr val="FF252E"/>
          </a:solidFill>
        </p:spPr>
        <p:txBody>
          <a:bodyPr>
            <a:normAutofit/>
          </a:bodyPr>
          <a:lstStyle/>
          <a:p>
            <a:r>
              <a:rPr lang="es-ES" dirty="0">
                <a:latin typeface="Chalkboard SE Regular"/>
                <a:cs typeface="Chalkboard SE Regular"/>
              </a:rPr>
              <a:t>K</a:t>
            </a:r>
            <a:r>
              <a:rPr lang="es-ES" dirty="0" smtClean="0">
                <a:latin typeface="Chalkboard SE Regular"/>
                <a:cs typeface="Chalkboard SE Regular"/>
              </a:rPr>
              <a:t>AWELLU</a:t>
            </a:r>
            <a:endParaRPr lang="es-ES" dirty="0">
              <a:latin typeface="Chalkboard SE Regular"/>
              <a:cs typeface="Chalkboard SE Regular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16200000">
            <a:off x="-3083910" y="3172399"/>
            <a:ext cx="6641801" cy="431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b="54293"/>
          <a:stretch/>
        </p:blipFill>
        <p:spPr>
          <a:xfrm rot="16200000">
            <a:off x="8725740" y="3172400"/>
            <a:ext cx="6641801" cy="431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b="59911"/>
          <a:stretch/>
        </p:blipFill>
        <p:spPr>
          <a:xfrm>
            <a:off x="178232" y="22530"/>
            <a:ext cx="11651745" cy="32841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/>
          <a:srcRect b="59911"/>
          <a:stretch/>
        </p:blipFill>
        <p:spPr>
          <a:xfrm>
            <a:off x="381432" y="6525512"/>
            <a:ext cx="11651745" cy="328414"/>
          </a:xfrm>
          <a:prstGeom prst="rect">
            <a:avLst/>
          </a:prstGeom>
        </p:spPr>
      </p:pic>
      <p:pic>
        <p:nvPicPr>
          <p:cNvPr id="8" name="Imagen 7" descr="b1d939472c9737b2c206aaeab33b91c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1351800"/>
            <a:ext cx="10830252" cy="476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484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51" y="274640"/>
            <a:ext cx="11426925" cy="62508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077163"/>
          </a:xfrm>
          <a:solidFill>
            <a:srgbClr val="FF252E"/>
          </a:solidFill>
        </p:spPr>
        <p:txBody>
          <a:bodyPr>
            <a:normAutofit/>
          </a:bodyPr>
          <a:lstStyle/>
          <a:p>
            <a:r>
              <a:rPr lang="es-ES" sz="4000" b="1" dirty="0" smtClean="0">
                <a:latin typeface="Chalkboard SE Regular"/>
                <a:cs typeface="Chalkboard SE Regular"/>
              </a:rPr>
              <a:t>WAKA</a:t>
            </a:r>
            <a:endParaRPr lang="es-ES" sz="4000" b="1" dirty="0">
              <a:latin typeface="Chalkboard SE Regular"/>
              <a:cs typeface="Chalkboard SE Regular"/>
            </a:endParaRPr>
          </a:p>
        </p:txBody>
      </p:sp>
      <p:pic>
        <p:nvPicPr>
          <p:cNvPr id="4" name="Marcador de contenido 3" descr="vaca-imagen-animada-0278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19" b="-619"/>
          <a:stretch>
            <a:fillRect/>
          </a:stretch>
        </p:blipFill>
        <p:spPr>
          <a:xfrm>
            <a:off x="1623685" y="1687935"/>
            <a:ext cx="8104695" cy="4389655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-3083910" y="3172399"/>
            <a:ext cx="6641801" cy="431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8725740" y="3172400"/>
            <a:ext cx="6641801" cy="431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b="59911"/>
          <a:stretch/>
        </p:blipFill>
        <p:spPr>
          <a:xfrm>
            <a:off x="178232" y="22530"/>
            <a:ext cx="11651745" cy="32841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b="59911"/>
          <a:stretch/>
        </p:blipFill>
        <p:spPr>
          <a:xfrm>
            <a:off x="381432" y="6525512"/>
            <a:ext cx="11651745" cy="32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8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51" y="274640"/>
            <a:ext cx="11426925" cy="62508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077163"/>
          </a:xfrm>
          <a:solidFill>
            <a:srgbClr val="FF252E"/>
          </a:solidFill>
        </p:spPr>
        <p:txBody>
          <a:bodyPr>
            <a:normAutofit/>
          </a:bodyPr>
          <a:lstStyle/>
          <a:p>
            <a:r>
              <a:rPr lang="es-ES" sz="3200" dirty="0" smtClean="0">
                <a:latin typeface="Chalkboard SE Regular"/>
                <a:cs typeface="Chalkboard SE Regular"/>
              </a:rPr>
              <a:t>UFISA</a:t>
            </a:r>
            <a:endParaRPr lang="es-ES" sz="3200" dirty="0">
              <a:latin typeface="Chalkboard SE Regular"/>
              <a:cs typeface="Chalkboard SE Regular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b="54293"/>
          <a:stretch/>
        </p:blipFill>
        <p:spPr>
          <a:xfrm rot="16200000">
            <a:off x="-3083910" y="3172399"/>
            <a:ext cx="6641801" cy="431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b="54293"/>
          <a:stretch/>
        </p:blipFill>
        <p:spPr>
          <a:xfrm rot="16200000">
            <a:off x="8725740" y="3172400"/>
            <a:ext cx="6641801" cy="431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b="59911"/>
          <a:stretch/>
        </p:blipFill>
        <p:spPr>
          <a:xfrm>
            <a:off x="178232" y="22530"/>
            <a:ext cx="11651745" cy="32841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/>
          <a:srcRect b="59911"/>
          <a:stretch/>
        </p:blipFill>
        <p:spPr>
          <a:xfrm>
            <a:off x="381432" y="6525512"/>
            <a:ext cx="11651745" cy="328414"/>
          </a:xfrm>
          <a:prstGeom prst="rect">
            <a:avLst/>
          </a:prstGeom>
        </p:spPr>
      </p:pic>
      <p:pic>
        <p:nvPicPr>
          <p:cNvPr id="16" name="Imagen 15" descr="oveja-imagen-animada-0090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0" y="2472325"/>
            <a:ext cx="8989741" cy="337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67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51" y="274640"/>
            <a:ext cx="11426925" cy="62508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077163"/>
          </a:xfrm>
          <a:solidFill>
            <a:srgbClr val="FF252E"/>
          </a:solidFill>
        </p:spPr>
        <p:txBody>
          <a:bodyPr>
            <a:normAutofit/>
          </a:bodyPr>
          <a:lstStyle/>
          <a:p>
            <a:r>
              <a:rPr lang="es-ES" sz="3200" dirty="0" smtClean="0">
                <a:latin typeface="Chalkboard SE Regular"/>
                <a:cs typeface="Chalkboard SE Regular"/>
              </a:rPr>
              <a:t>ACHAWAL</a:t>
            </a:r>
            <a:endParaRPr lang="es-ES" sz="3200" dirty="0">
              <a:latin typeface="Chalkboard SE Regular"/>
              <a:cs typeface="Chalkboard SE Regular"/>
            </a:endParaRPr>
          </a:p>
        </p:txBody>
      </p:sp>
      <p:pic>
        <p:nvPicPr>
          <p:cNvPr id="7" name="Imagen 6" descr="gallinas-700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56" y="1563784"/>
            <a:ext cx="7818785" cy="485054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-3083910" y="3172399"/>
            <a:ext cx="6641801" cy="431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8725740" y="3172400"/>
            <a:ext cx="6641801" cy="431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b="59911"/>
          <a:stretch/>
        </p:blipFill>
        <p:spPr>
          <a:xfrm>
            <a:off x="178232" y="22530"/>
            <a:ext cx="11651745" cy="32841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b="59911"/>
          <a:stretch/>
        </p:blipFill>
        <p:spPr>
          <a:xfrm>
            <a:off x="381432" y="6525512"/>
            <a:ext cx="11651745" cy="32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19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51" y="274640"/>
            <a:ext cx="11426925" cy="62508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077163"/>
          </a:xfrm>
          <a:solidFill>
            <a:srgbClr val="FF252E"/>
          </a:solidFill>
        </p:spPr>
        <p:txBody>
          <a:bodyPr>
            <a:normAutofit/>
          </a:bodyPr>
          <a:lstStyle/>
          <a:p>
            <a:r>
              <a:rPr lang="es-ES" sz="3200" dirty="0" smtClean="0">
                <a:latin typeface="Chalkboard SE Regular"/>
                <a:cs typeface="Chalkboard SE Regular"/>
              </a:rPr>
              <a:t>TREWA</a:t>
            </a:r>
            <a:endParaRPr lang="es-ES" sz="3200" dirty="0">
              <a:latin typeface="Chalkboard SE Regular"/>
              <a:cs typeface="Chalkboard SE Regular"/>
            </a:endParaRPr>
          </a:p>
        </p:txBody>
      </p:sp>
      <p:pic>
        <p:nvPicPr>
          <p:cNvPr id="6" name="Imagen 5" descr="gifs-animados-perro-jugand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188" y="1634678"/>
            <a:ext cx="6539629" cy="472850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-3083910" y="3172399"/>
            <a:ext cx="6641801" cy="431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b="54293"/>
          <a:stretch/>
        </p:blipFill>
        <p:spPr>
          <a:xfrm rot="16200000">
            <a:off x="8725740" y="3172400"/>
            <a:ext cx="6641801" cy="431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b="59911"/>
          <a:stretch/>
        </p:blipFill>
        <p:spPr>
          <a:xfrm>
            <a:off x="178232" y="22530"/>
            <a:ext cx="11651745" cy="32841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b="59911"/>
          <a:stretch/>
        </p:blipFill>
        <p:spPr>
          <a:xfrm>
            <a:off x="381432" y="6525512"/>
            <a:ext cx="11651745" cy="32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09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51" y="274640"/>
            <a:ext cx="11426925" cy="62508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077163"/>
          </a:xfrm>
          <a:solidFill>
            <a:srgbClr val="FF252E"/>
          </a:solidFill>
        </p:spPr>
        <p:txBody>
          <a:bodyPr>
            <a:normAutofit/>
          </a:bodyPr>
          <a:lstStyle/>
          <a:p>
            <a:r>
              <a:rPr lang="es-ES" sz="3200" dirty="0" smtClean="0">
                <a:latin typeface="Chalkboard SE Regular"/>
                <a:cs typeface="Chalkboard SE Regular"/>
              </a:rPr>
              <a:t>SAÑWE</a:t>
            </a:r>
            <a:endParaRPr lang="es-ES" sz="3200" dirty="0">
              <a:latin typeface="Chalkboard SE Regular"/>
              <a:cs typeface="Chalkboard SE Regular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b="54293"/>
          <a:stretch/>
        </p:blipFill>
        <p:spPr>
          <a:xfrm rot="16200000">
            <a:off x="-3083910" y="3172399"/>
            <a:ext cx="6641801" cy="431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b="54293"/>
          <a:stretch/>
        </p:blipFill>
        <p:spPr>
          <a:xfrm rot="16200000">
            <a:off x="8725740" y="3172400"/>
            <a:ext cx="6641801" cy="431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b="59911"/>
          <a:stretch/>
        </p:blipFill>
        <p:spPr>
          <a:xfrm>
            <a:off x="178232" y="22530"/>
            <a:ext cx="11651745" cy="32841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/>
          <a:srcRect b="59911"/>
          <a:stretch/>
        </p:blipFill>
        <p:spPr>
          <a:xfrm>
            <a:off x="381432" y="6525512"/>
            <a:ext cx="11651745" cy="328414"/>
          </a:xfrm>
          <a:prstGeom prst="rect">
            <a:avLst/>
          </a:prstGeom>
        </p:spPr>
      </p:pic>
      <p:pic>
        <p:nvPicPr>
          <p:cNvPr id="15" name="Imagen 14" descr="Los-Tres-Cerditos-76911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413" y="2168437"/>
            <a:ext cx="8686171" cy="385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00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274640"/>
            <a:ext cx="11706707" cy="625087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b="54293"/>
          <a:stretch/>
        </p:blipFill>
        <p:spPr>
          <a:xfrm rot="16200000">
            <a:off x="-3159135" y="3159137"/>
            <a:ext cx="6641801" cy="32352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b="54293"/>
          <a:stretch/>
        </p:blipFill>
        <p:spPr>
          <a:xfrm rot="16200000">
            <a:off x="8871101" y="3159136"/>
            <a:ext cx="6641801" cy="32352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b="59911"/>
          <a:stretch/>
        </p:blipFill>
        <p:spPr>
          <a:xfrm>
            <a:off x="323529" y="22530"/>
            <a:ext cx="11706707" cy="32841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/>
          <a:srcRect b="59911"/>
          <a:stretch/>
        </p:blipFill>
        <p:spPr>
          <a:xfrm>
            <a:off x="2" y="6525512"/>
            <a:ext cx="12353764" cy="32841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0" y="22530"/>
            <a:ext cx="6477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19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163</Words>
  <Application>Microsoft Macintosh PowerPoint</Application>
  <PresentationFormat>Personalizado</PresentationFormat>
  <Paragraphs>29</Paragraphs>
  <Slides>27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27</vt:i4>
      </vt:variant>
    </vt:vector>
  </HeadingPairs>
  <TitlesOfParts>
    <vt:vector size="29" baseType="lpstr">
      <vt:lpstr>Tema de Office</vt:lpstr>
      <vt:lpstr>1_Tema de Office</vt:lpstr>
      <vt:lpstr>EL PUEBLO MAPUCHE </vt:lpstr>
      <vt:lpstr>La Ruka : Vivienda Mapuche</vt:lpstr>
      <vt:lpstr>¿Qué hay dentro de una ruka?</vt:lpstr>
      <vt:lpstr>FAMILIA MAPUCHE </vt:lpstr>
      <vt:lpstr>Mamá : Ñuke  </vt:lpstr>
      <vt:lpstr>Papá: Chaw </vt:lpstr>
      <vt:lpstr>Hijo :Wentru püñeñ                        Hija : zomo  püñeñ</vt:lpstr>
      <vt:lpstr>Presentación de PowerPoint</vt:lpstr>
      <vt:lpstr>Presentación de PowerPoint</vt:lpstr>
      <vt:lpstr>Comida típica mapuche </vt:lpstr>
      <vt:lpstr>Comida típica mapuche </vt:lpstr>
      <vt:lpstr>Presentación de PowerPoint</vt:lpstr>
      <vt:lpstr> Que rico! Vamos a comer</vt:lpstr>
      <vt:lpstr>Presentación de PowerPoint</vt:lpstr>
      <vt:lpstr>Presentación de PowerPoint</vt:lpstr>
      <vt:lpstr>El pueblo mapuche tambien comparte muchas leyendas.</vt:lpstr>
      <vt:lpstr>Presentación de PowerPoint</vt:lpstr>
      <vt:lpstr>¿quiénes eran los protagonistas de la leyenda</vt:lpstr>
      <vt:lpstr>¿Qué nombre le pusieron a la flor los Pehuenches y Mapuches?</vt:lpstr>
      <vt:lpstr>Aprendamos los nombres de animalitos  en mapudungun</vt:lpstr>
      <vt:lpstr>KAWELLU</vt:lpstr>
      <vt:lpstr>WAKA</vt:lpstr>
      <vt:lpstr>UFISA</vt:lpstr>
      <vt:lpstr>ACHAWAL</vt:lpstr>
      <vt:lpstr>TREWA</vt:lpstr>
      <vt:lpstr>SAÑWE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PUEBLO MAPUCHE </dc:title>
  <dc:creator>Microsoft Office User</dc:creator>
  <cp:lastModifiedBy>Katherine Mena</cp:lastModifiedBy>
  <cp:revision>37</cp:revision>
  <dcterms:created xsi:type="dcterms:W3CDTF">2020-06-23T18:58:55Z</dcterms:created>
  <dcterms:modified xsi:type="dcterms:W3CDTF">2020-06-28T22:23:49Z</dcterms:modified>
</cp:coreProperties>
</file>